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3" r:id="rId2"/>
    <p:sldId id="274" r:id="rId3"/>
    <p:sldId id="256" r:id="rId4"/>
    <p:sldId id="257" r:id="rId5"/>
    <p:sldId id="258" r:id="rId6"/>
    <p:sldId id="259" r:id="rId7"/>
    <p:sldId id="262" r:id="rId8"/>
    <p:sldId id="263" r:id="rId9"/>
    <p:sldId id="260" r:id="rId10"/>
    <p:sldId id="261" r:id="rId11"/>
    <p:sldId id="264" r:id="rId12"/>
    <p:sldId id="265" r:id="rId13"/>
    <p:sldId id="266" r:id="rId14"/>
    <p:sldId id="269" r:id="rId15"/>
    <p:sldId id="268" r:id="rId16"/>
    <p:sldId id="267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CE723-1C1E-4DF7-BE02-B1270FF0DC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EA6407-6B0E-4558-8380-EDC56C03DB73}">
      <dgm:prSet phldrT="[Text]" custT="1"/>
      <dgm:spPr/>
      <dgm:t>
        <a:bodyPr/>
        <a:lstStyle/>
        <a:p>
          <a:r>
            <a:rPr lang="cs-CZ" sz="3200" dirty="0" smtClean="0"/>
            <a:t>OBRÁZKOVÉ</a:t>
          </a:r>
          <a:endParaRPr lang="cs-CZ" sz="3200" dirty="0"/>
        </a:p>
      </dgm:t>
    </dgm:pt>
    <dgm:pt modelId="{338EDE12-2E95-497D-8A6A-F1F0AD0D3676}" type="parTrans" cxnId="{5DC52858-34C8-48D6-B4FF-5ECD11FE90D2}">
      <dgm:prSet/>
      <dgm:spPr/>
      <dgm:t>
        <a:bodyPr/>
        <a:lstStyle/>
        <a:p>
          <a:endParaRPr lang="cs-CZ"/>
        </a:p>
      </dgm:t>
    </dgm:pt>
    <dgm:pt modelId="{7F505997-E9E1-429E-BED1-F5B16BE90A47}" type="sibTrans" cxnId="{5DC52858-34C8-48D6-B4FF-5ECD11FE90D2}">
      <dgm:prSet/>
      <dgm:spPr/>
      <dgm:t>
        <a:bodyPr/>
        <a:lstStyle/>
        <a:p>
          <a:endParaRPr lang="cs-CZ"/>
        </a:p>
      </dgm:t>
    </dgm:pt>
    <dgm:pt modelId="{7DAA2B51-6D6D-4DD0-ACB0-C501664A6335}">
      <dgm:prSet phldrT="[Text]"/>
      <dgm:spPr/>
      <dgm:t>
        <a:bodyPr/>
        <a:lstStyle/>
        <a:p>
          <a:r>
            <a:rPr lang="cs-CZ" dirty="0" smtClean="0"/>
            <a:t>Hieroglyfy, čínské písmo, staré indické písmo</a:t>
          </a:r>
          <a:endParaRPr lang="cs-CZ" dirty="0"/>
        </a:p>
      </dgm:t>
    </dgm:pt>
    <dgm:pt modelId="{8CAAECC4-35D7-4318-A1A2-45503AB4F64C}" type="parTrans" cxnId="{D852474D-EAD9-430A-A17A-EBB521FBF641}">
      <dgm:prSet/>
      <dgm:spPr/>
      <dgm:t>
        <a:bodyPr/>
        <a:lstStyle/>
        <a:p>
          <a:endParaRPr lang="cs-CZ"/>
        </a:p>
      </dgm:t>
    </dgm:pt>
    <dgm:pt modelId="{E9D83FE9-D8A7-4BBB-9894-03C527FF0577}" type="sibTrans" cxnId="{D852474D-EAD9-430A-A17A-EBB521FBF641}">
      <dgm:prSet/>
      <dgm:spPr/>
      <dgm:t>
        <a:bodyPr/>
        <a:lstStyle/>
        <a:p>
          <a:endParaRPr lang="cs-CZ"/>
        </a:p>
      </dgm:t>
    </dgm:pt>
    <dgm:pt modelId="{C02E2287-2A23-4BB7-BEA6-8971FCC2C0D8}">
      <dgm:prSet phldrT="[Text]" custT="1"/>
      <dgm:spPr/>
      <dgm:t>
        <a:bodyPr/>
        <a:lstStyle/>
        <a:p>
          <a:r>
            <a:rPr lang="cs-CZ" sz="3200" dirty="0" smtClean="0"/>
            <a:t>SLABIČNÉ</a:t>
          </a:r>
          <a:endParaRPr lang="cs-CZ" sz="3200" dirty="0"/>
        </a:p>
      </dgm:t>
    </dgm:pt>
    <dgm:pt modelId="{2F5F0B6D-1535-413D-87D4-E45A1819BC62}" type="parTrans" cxnId="{2A5EBF62-A5F9-4F1A-8A99-CE5C5DB27024}">
      <dgm:prSet/>
      <dgm:spPr/>
      <dgm:t>
        <a:bodyPr/>
        <a:lstStyle/>
        <a:p>
          <a:endParaRPr lang="cs-CZ"/>
        </a:p>
      </dgm:t>
    </dgm:pt>
    <dgm:pt modelId="{E590FD69-905A-4F25-AD66-80737D2C1DB4}" type="sibTrans" cxnId="{2A5EBF62-A5F9-4F1A-8A99-CE5C5DB27024}">
      <dgm:prSet/>
      <dgm:spPr/>
      <dgm:t>
        <a:bodyPr/>
        <a:lstStyle/>
        <a:p>
          <a:endParaRPr lang="cs-CZ"/>
        </a:p>
      </dgm:t>
    </dgm:pt>
    <dgm:pt modelId="{AF68DE60-F03B-4C17-A20A-8FFEFE3B9922}">
      <dgm:prSet phldrT="[Text]"/>
      <dgm:spPr/>
      <dgm:t>
        <a:bodyPr/>
        <a:lstStyle/>
        <a:p>
          <a:r>
            <a:rPr lang="cs-CZ" dirty="0" smtClean="0"/>
            <a:t>Klínové písmo, lineární písmo B</a:t>
          </a:r>
          <a:endParaRPr lang="cs-CZ" dirty="0"/>
        </a:p>
      </dgm:t>
    </dgm:pt>
    <dgm:pt modelId="{86264D55-AE04-4B4C-9DB3-D183A4D753F9}" type="parTrans" cxnId="{18412C42-DAB6-4E1D-8A6E-978C036CE05B}">
      <dgm:prSet/>
      <dgm:spPr/>
      <dgm:t>
        <a:bodyPr/>
        <a:lstStyle/>
        <a:p>
          <a:endParaRPr lang="cs-CZ"/>
        </a:p>
      </dgm:t>
    </dgm:pt>
    <dgm:pt modelId="{DD9B20AA-EBF1-43F6-992B-A152C56D9AD1}" type="sibTrans" cxnId="{18412C42-DAB6-4E1D-8A6E-978C036CE05B}">
      <dgm:prSet/>
      <dgm:spPr/>
      <dgm:t>
        <a:bodyPr/>
        <a:lstStyle/>
        <a:p>
          <a:endParaRPr lang="cs-CZ"/>
        </a:p>
      </dgm:t>
    </dgm:pt>
    <dgm:pt modelId="{D7D4727F-7CC9-4A65-803C-C9C053F47662}">
      <dgm:prSet phldrT="[Text]" custT="1"/>
      <dgm:spPr/>
      <dgm:t>
        <a:bodyPr/>
        <a:lstStyle/>
        <a:p>
          <a:r>
            <a:rPr lang="cs-CZ" sz="3200" dirty="0" smtClean="0"/>
            <a:t>HLÁSKOVÉ</a:t>
          </a:r>
          <a:endParaRPr lang="cs-CZ" sz="3200" dirty="0"/>
        </a:p>
      </dgm:t>
    </dgm:pt>
    <dgm:pt modelId="{B91909F8-8481-43D6-A8CB-211FAE5F9EBF}" type="parTrans" cxnId="{5CE1DB5B-D15B-41B5-862D-675D1721D2CF}">
      <dgm:prSet/>
      <dgm:spPr/>
      <dgm:t>
        <a:bodyPr/>
        <a:lstStyle/>
        <a:p>
          <a:endParaRPr lang="cs-CZ"/>
        </a:p>
      </dgm:t>
    </dgm:pt>
    <dgm:pt modelId="{79B68EC5-DCAB-4E58-B9FC-4E225546F6A4}" type="sibTrans" cxnId="{5CE1DB5B-D15B-41B5-862D-675D1721D2CF}">
      <dgm:prSet/>
      <dgm:spPr/>
      <dgm:t>
        <a:bodyPr/>
        <a:lstStyle/>
        <a:p>
          <a:endParaRPr lang="cs-CZ"/>
        </a:p>
      </dgm:t>
    </dgm:pt>
    <dgm:pt modelId="{38289104-9031-46E1-953A-83620BFD7961}">
      <dgm:prSet phldrT="[Text]"/>
      <dgm:spPr/>
      <dgm:t>
        <a:bodyPr/>
        <a:lstStyle/>
        <a:p>
          <a:r>
            <a:rPr lang="cs-CZ" dirty="0" smtClean="0"/>
            <a:t>Fénické, hebrejské písmo, řecká alfabeta, římská latinka</a:t>
          </a:r>
          <a:endParaRPr lang="cs-CZ" dirty="0"/>
        </a:p>
      </dgm:t>
    </dgm:pt>
    <dgm:pt modelId="{ECC8FF13-20D7-427C-8DDE-5A61E7C41137}" type="parTrans" cxnId="{0F70C0A2-783D-4A6B-ADD6-B47EDB3AD74D}">
      <dgm:prSet/>
      <dgm:spPr/>
      <dgm:t>
        <a:bodyPr/>
        <a:lstStyle/>
        <a:p>
          <a:endParaRPr lang="cs-CZ"/>
        </a:p>
      </dgm:t>
    </dgm:pt>
    <dgm:pt modelId="{0A05A6DB-2C47-483A-A42D-ED3CC682BBEB}" type="sibTrans" cxnId="{0F70C0A2-783D-4A6B-ADD6-B47EDB3AD74D}">
      <dgm:prSet/>
      <dgm:spPr/>
      <dgm:t>
        <a:bodyPr/>
        <a:lstStyle/>
        <a:p>
          <a:endParaRPr lang="cs-CZ"/>
        </a:p>
      </dgm:t>
    </dgm:pt>
    <dgm:pt modelId="{A35C8E9B-C907-42FD-8EF3-FDF564C2DB19}" type="pres">
      <dgm:prSet presAssocID="{743CE723-1C1E-4DF7-BE02-B1270FF0DC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683551A-4D5F-4348-BDB3-EA9CF046BB3F}" type="pres">
      <dgm:prSet presAssocID="{DAEA6407-6B0E-4558-8380-EDC56C03DB73}" presName="linNode" presStyleCnt="0"/>
      <dgm:spPr/>
    </dgm:pt>
    <dgm:pt modelId="{CB955768-33FE-429E-936F-EECE1B0CB6F2}" type="pres">
      <dgm:prSet presAssocID="{DAEA6407-6B0E-4558-8380-EDC56C03DB7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A98223-8EA7-4944-8851-FB884BE0F839}" type="pres">
      <dgm:prSet presAssocID="{DAEA6407-6B0E-4558-8380-EDC56C03DB7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E30E70-E97D-424A-994C-16316B2AABEC}" type="pres">
      <dgm:prSet presAssocID="{7F505997-E9E1-429E-BED1-F5B16BE90A47}" presName="sp" presStyleCnt="0"/>
      <dgm:spPr/>
    </dgm:pt>
    <dgm:pt modelId="{820FE62D-C752-41F6-B6A3-525F7A6D8187}" type="pres">
      <dgm:prSet presAssocID="{C02E2287-2A23-4BB7-BEA6-8971FCC2C0D8}" presName="linNode" presStyleCnt="0"/>
      <dgm:spPr/>
    </dgm:pt>
    <dgm:pt modelId="{3C393E9C-7404-4D59-8154-5BC3707F243A}" type="pres">
      <dgm:prSet presAssocID="{C02E2287-2A23-4BB7-BEA6-8971FCC2C0D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4495F3-B4EF-46A2-8805-326B9DB5941A}" type="pres">
      <dgm:prSet presAssocID="{C02E2287-2A23-4BB7-BEA6-8971FCC2C0D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6BDCA5-CEAF-40A0-906B-1FA40583EF06}" type="pres">
      <dgm:prSet presAssocID="{E590FD69-905A-4F25-AD66-80737D2C1DB4}" presName="sp" presStyleCnt="0"/>
      <dgm:spPr/>
    </dgm:pt>
    <dgm:pt modelId="{FBDCFD1E-9336-46F3-93FC-8295C9683460}" type="pres">
      <dgm:prSet presAssocID="{D7D4727F-7CC9-4A65-803C-C9C053F47662}" presName="linNode" presStyleCnt="0"/>
      <dgm:spPr/>
    </dgm:pt>
    <dgm:pt modelId="{C61B3887-5240-408B-AA17-8018D214DD22}" type="pres">
      <dgm:prSet presAssocID="{D7D4727F-7CC9-4A65-803C-C9C053F4766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D22832-BE4A-4B39-A12B-4D2BBF388635}" type="pres">
      <dgm:prSet presAssocID="{D7D4727F-7CC9-4A65-803C-C9C053F4766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8891A88-4B94-4280-AE9B-60C7D78D6022}" type="presOf" srcId="{38289104-9031-46E1-953A-83620BFD7961}" destId="{BFD22832-BE4A-4B39-A12B-4D2BBF388635}" srcOrd="0" destOrd="0" presId="urn:microsoft.com/office/officeart/2005/8/layout/vList5"/>
    <dgm:cxn modelId="{3EFB3028-C721-4E33-8A81-9C2653D7991C}" type="presOf" srcId="{DAEA6407-6B0E-4558-8380-EDC56C03DB73}" destId="{CB955768-33FE-429E-936F-EECE1B0CB6F2}" srcOrd="0" destOrd="0" presId="urn:microsoft.com/office/officeart/2005/8/layout/vList5"/>
    <dgm:cxn modelId="{4C5EEB21-BE1A-43FA-81D4-E6F6E1CE6EA6}" type="presOf" srcId="{7DAA2B51-6D6D-4DD0-ACB0-C501664A6335}" destId="{43A98223-8EA7-4944-8851-FB884BE0F839}" srcOrd="0" destOrd="0" presId="urn:microsoft.com/office/officeart/2005/8/layout/vList5"/>
    <dgm:cxn modelId="{18412C42-DAB6-4E1D-8A6E-978C036CE05B}" srcId="{C02E2287-2A23-4BB7-BEA6-8971FCC2C0D8}" destId="{AF68DE60-F03B-4C17-A20A-8FFEFE3B9922}" srcOrd="0" destOrd="0" parTransId="{86264D55-AE04-4B4C-9DB3-D183A4D753F9}" sibTransId="{DD9B20AA-EBF1-43F6-992B-A152C56D9AD1}"/>
    <dgm:cxn modelId="{2A5EBF62-A5F9-4F1A-8A99-CE5C5DB27024}" srcId="{743CE723-1C1E-4DF7-BE02-B1270FF0DC1A}" destId="{C02E2287-2A23-4BB7-BEA6-8971FCC2C0D8}" srcOrd="1" destOrd="0" parTransId="{2F5F0B6D-1535-413D-87D4-E45A1819BC62}" sibTransId="{E590FD69-905A-4F25-AD66-80737D2C1DB4}"/>
    <dgm:cxn modelId="{D852474D-EAD9-430A-A17A-EBB521FBF641}" srcId="{DAEA6407-6B0E-4558-8380-EDC56C03DB73}" destId="{7DAA2B51-6D6D-4DD0-ACB0-C501664A6335}" srcOrd="0" destOrd="0" parTransId="{8CAAECC4-35D7-4318-A1A2-45503AB4F64C}" sibTransId="{E9D83FE9-D8A7-4BBB-9894-03C527FF0577}"/>
    <dgm:cxn modelId="{5DC52858-34C8-48D6-B4FF-5ECD11FE90D2}" srcId="{743CE723-1C1E-4DF7-BE02-B1270FF0DC1A}" destId="{DAEA6407-6B0E-4558-8380-EDC56C03DB73}" srcOrd="0" destOrd="0" parTransId="{338EDE12-2E95-497D-8A6A-F1F0AD0D3676}" sibTransId="{7F505997-E9E1-429E-BED1-F5B16BE90A47}"/>
    <dgm:cxn modelId="{0F70C0A2-783D-4A6B-ADD6-B47EDB3AD74D}" srcId="{D7D4727F-7CC9-4A65-803C-C9C053F47662}" destId="{38289104-9031-46E1-953A-83620BFD7961}" srcOrd="0" destOrd="0" parTransId="{ECC8FF13-20D7-427C-8DDE-5A61E7C41137}" sibTransId="{0A05A6DB-2C47-483A-A42D-ED3CC682BBEB}"/>
    <dgm:cxn modelId="{945B9A5E-149C-4B10-8843-FB8655C22D99}" type="presOf" srcId="{AF68DE60-F03B-4C17-A20A-8FFEFE3B9922}" destId="{404495F3-B4EF-46A2-8805-326B9DB5941A}" srcOrd="0" destOrd="0" presId="urn:microsoft.com/office/officeart/2005/8/layout/vList5"/>
    <dgm:cxn modelId="{5CE1DB5B-D15B-41B5-862D-675D1721D2CF}" srcId="{743CE723-1C1E-4DF7-BE02-B1270FF0DC1A}" destId="{D7D4727F-7CC9-4A65-803C-C9C053F47662}" srcOrd="2" destOrd="0" parTransId="{B91909F8-8481-43D6-A8CB-211FAE5F9EBF}" sibTransId="{79B68EC5-DCAB-4E58-B9FC-4E225546F6A4}"/>
    <dgm:cxn modelId="{6C015176-292C-4A29-A295-48FDB6F9564E}" type="presOf" srcId="{743CE723-1C1E-4DF7-BE02-B1270FF0DC1A}" destId="{A35C8E9B-C907-42FD-8EF3-FDF564C2DB19}" srcOrd="0" destOrd="0" presId="urn:microsoft.com/office/officeart/2005/8/layout/vList5"/>
    <dgm:cxn modelId="{417E4A82-A6EA-4E1D-A48F-D3843CFB3DC6}" type="presOf" srcId="{C02E2287-2A23-4BB7-BEA6-8971FCC2C0D8}" destId="{3C393E9C-7404-4D59-8154-5BC3707F243A}" srcOrd="0" destOrd="0" presId="urn:microsoft.com/office/officeart/2005/8/layout/vList5"/>
    <dgm:cxn modelId="{22116AC4-6220-4B8D-B869-983E88EBE39C}" type="presOf" srcId="{D7D4727F-7CC9-4A65-803C-C9C053F47662}" destId="{C61B3887-5240-408B-AA17-8018D214DD22}" srcOrd="0" destOrd="0" presId="urn:microsoft.com/office/officeart/2005/8/layout/vList5"/>
    <dgm:cxn modelId="{3D04B36B-64F9-49CF-A308-6058C723E5D2}" type="presParOf" srcId="{A35C8E9B-C907-42FD-8EF3-FDF564C2DB19}" destId="{F683551A-4D5F-4348-BDB3-EA9CF046BB3F}" srcOrd="0" destOrd="0" presId="urn:microsoft.com/office/officeart/2005/8/layout/vList5"/>
    <dgm:cxn modelId="{29762D3B-3E65-4982-894D-D15F549E9097}" type="presParOf" srcId="{F683551A-4D5F-4348-BDB3-EA9CF046BB3F}" destId="{CB955768-33FE-429E-936F-EECE1B0CB6F2}" srcOrd="0" destOrd="0" presId="urn:microsoft.com/office/officeart/2005/8/layout/vList5"/>
    <dgm:cxn modelId="{96E606F9-E3C8-4805-9D3A-C5F42C4C8FAC}" type="presParOf" srcId="{F683551A-4D5F-4348-BDB3-EA9CF046BB3F}" destId="{43A98223-8EA7-4944-8851-FB884BE0F839}" srcOrd="1" destOrd="0" presId="urn:microsoft.com/office/officeart/2005/8/layout/vList5"/>
    <dgm:cxn modelId="{B973AF3A-54F4-4DFF-B81C-5030FC184B32}" type="presParOf" srcId="{A35C8E9B-C907-42FD-8EF3-FDF564C2DB19}" destId="{DEE30E70-E97D-424A-994C-16316B2AABEC}" srcOrd="1" destOrd="0" presId="urn:microsoft.com/office/officeart/2005/8/layout/vList5"/>
    <dgm:cxn modelId="{9DAC55D2-1EB2-4422-88C8-54F50438DC27}" type="presParOf" srcId="{A35C8E9B-C907-42FD-8EF3-FDF564C2DB19}" destId="{820FE62D-C752-41F6-B6A3-525F7A6D8187}" srcOrd="2" destOrd="0" presId="urn:microsoft.com/office/officeart/2005/8/layout/vList5"/>
    <dgm:cxn modelId="{62EDB4CF-5FE6-49C0-8A5B-7C8E3428F09E}" type="presParOf" srcId="{820FE62D-C752-41F6-B6A3-525F7A6D8187}" destId="{3C393E9C-7404-4D59-8154-5BC3707F243A}" srcOrd="0" destOrd="0" presId="urn:microsoft.com/office/officeart/2005/8/layout/vList5"/>
    <dgm:cxn modelId="{04EB225A-8048-4B98-9526-FD3118B85E22}" type="presParOf" srcId="{820FE62D-C752-41F6-B6A3-525F7A6D8187}" destId="{404495F3-B4EF-46A2-8805-326B9DB5941A}" srcOrd="1" destOrd="0" presId="urn:microsoft.com/office/officeart/2005/8/layout/vList5"/>
    <dgm:cxn modelId="{B92EDAC9-B776-43D5-8CA0-41FAD56D7E15}" type="presParOf" srcId="{A35C8E9B-C907-42FD-8EF3-FDF564C2DB19}" destId="{CE6BDCA5-CEAF-40A0-906B-1FA40583EF06}" srcOrd="3" destOrd="0" presId="urn:microsoft.com/office/officeart/2005/8/layout/vList5"/>
    <dgm:cxn modelId="{46909753-18E2-4B50-ABA0-1FDBB73C1A06}" type="presParOf" srcId="{A35C8E9B-C907-42FD-8EF3-FDF564C2DB19}" destId="{FBDCFD1E-9336-46F3-93FC-8295C9683460}" srcOrd="4" destOrd="0" presId="urn:microsoft.com/office/officeart/2005/8/layout/vList5"/>
    <dgm:cxn modelId="{1D41C24F-B413-4417-8313-62C9623734C1}" type="presParOf" srcId="{FBDCFD1E-9336-46F3-93FC-8295C9683460}" destId="{C61B3887-5240-408B-AA17-8018D214DD22}" srcOrd="0" destOrd="0" presId="urn:microsoft.com/office/officeart/2005/8/layout/vList5"/>
    <dgm:cxn modelId="{A802C959-5E7B-423D-BC75-FEEDDF818C2B}" type="presParOf" srcId="{FBDCFD1E-9336-46F3-93FC-8295C9683460}" destId="{BFD22832-BE4A-4B39-A12B-4D2BBF388635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3E88D-A67E-402E-AC27-6074C74FB16F}" type="datetimeFigureOut">
              <a:rPr lang="cs-CZ" smtClean="0"/>
              <a:pPr/>
              <a:t>9.9.2013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0ABA5-12EC-40BF-ADA7-30B2463F18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ABA5-12EC-40BF-ADA7-30B2463F182A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F2E3-034B-474C-B949-270CC0F5520C}" type="datetimeFigureOut">
              <a:rPr lang="cs-CZ" smtClean="0"/>
              <a:pPr/>
              <a:t>9.9.2013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6D1ECE-E88D-4278-ABDA-A11E3D87B0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F2E3-034B-474C-B949-270CC0F5520C}" type="datetimeFigureOut">
              <a:rPr lang="cs-CZ" smtClean="0"/>
              <a:pPr/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1ECE-E88D-4278-ABDA-A11E3D87B0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F2E3-034B-474C-B949-270CC0F5520C}" type="datetimeFigureOut">
              <a:rPr lang="cs-CZ" smtClean="0"/>
              <a:pPr/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1ECE-E88D-4278-ABDA-A11E3D87B0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92F2E3-034B-474C-B949-270CC0F5520C}" type="datetimeFigureOut">
              <a:rPr lang="cs-CZ" smtClean="0"/>
              <a:pPr/>
              <a:t>9.9.2013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56D1ECE-E88D-4278-ABDA-A11E3D87B0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F2E3-034B-474C-B949-270CC0F5520C}" type="datetimeFigureOut">
              <a:rPr lang="cs-CZ" smtClean="0"/>
              <a:pPr/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1ECE-E88D-4278-ABDA-A11E3D87B0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F2E3-034B-474C-B949-270CC0F5520C}" type="datetimeFigureOut">
              <a:rPr lang="cs-CZ" smtClean="0"/>
              <a:pPr/>
              <a:t>9.9.2013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1ECE-E88D-4278-ABDA-A11E3D87B0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1ECE-E88D-4278-ABDA-A11E3D87B0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F2E3-034B-474C-B949-270CC0F5520C}" type="datetimeFigureOut">
              <a:rPr lang="cs-CZ" smtClean="0"/>
              <a:pPr/>
              <a:t>9.9.2013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F2E3-034B-474C-B949-270CC0F5520C}" type="datetimeFigureOut">
              <a:rPr lang="cs-CZ" smtClean="0"/>
              <a:pPr/>
              <a:t>9.9.2013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1ECE-E88D-4278-ABDA-A11E3D87B0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F2E3-034B-474C-B949-270CC0F5520C}" type="datetimeFigureOut">
              <a:rPr lang="cs-CZ" smtClean="0"/>
              <a:pPr/>
              <a:t>9.9.2013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1ECE-E88D-4278-ABDA-A11E3D87B0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92F2E3-034B-474C-B949-270CC0F5520C}" type="datetimeFigureOut">
              <a:rPr lang="cs-CZ" smtClean="0"/>
              <a:pPr/>
              <a:t>9.9.2013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6D1ECE-E88D-4278-ABDA-A11E3D87B0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F2E3-034B-474C-B949-270CC0F5520C}" type="datetimeFigureOut">
              <a:rPr lang="cs-CZ" smtClean="0"/>
              <a:pPr/>
              <a:t>9.9.2013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6D1ECE-E88D-4278-ABDA-A11E3D87B0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92F2E3-034B-474C-B949-270CC0F5520C}" type="datetimeFigureOut">
              <a:rPr lang="cs-CZ" smtClean="0"/>
              <a:pPr/>
              <a:t>9.9.2013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56D1ECE-E88D-4278-ABDA-A11E3D87B0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araiba-fac-simile.jpg" TargetMode="External"/><Relationship Id="rId3" Type="http://schemas.openxmlformats.org/officeDocument/2006/relationships/hyperlink" Target="http://commons.wikimedia.org/wiki/File:Library_of_Ashurbanipal_The_Flood_Tablet.jpg" TargetMode="External"/><Relationship Id="rId7" Type="http://schemas.openxmlformats.org/officeDocument/2006/relationships/hyperlink" Target="http://cs.wikipedia.org/wiki/Soubor:Phoenician_alphabet.svg" TargetMode="External"/><Relationship Id="rId2" Type="http://schemas.openxmlformats.org/officeDocument/2006/relationships/hyperlink" Target="http://office.microsoft.com/cs-cz/imag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Papyrus.jpg" TargetMode="External"/><Relationship Id="rId5" Type="http://schemas.openxmlformats.org/officeDocument/2006/relationships/hyperlink" Target="http://wiki.rvp.cz/Kabinet%2FObrazky%2FEvropa%2FVelk%C3%A1_Brit%C3%A1nie%2FLond%C3%BDn%2FBritsk%C3%A9_muzeum" TargetMode="External"/><Relationship Id="rId10" Type="http://schemas.openxmlformats.org/officeDocument/2006/relationships/hyperlink" Target="http://commons.wikimedia.org/wiki/File:Uncialis.jpg" TargetMode="External"/><Relationship Id="rId4" Type="http://schemas.openxmlformats.org/officeDocument/2006/relationships/hyperlink" Target="http://cs.wikipedia.org/wiki/Soubor:Cuneiform_script.jpg" TargetMode="External"/><Relationship Id="rId9" Type="http://schemas.openxmlformats.org/officeDocument/2006/relationships/hyperlink" Target="http://cs.wikipedia.org/wiki/Soubor:%C5%98eck%C3%A1-abeceda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33375"/>
            <a:ext cx="65913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4" name="Obdélník 3"/>
          <p:cNvSpPr>
            <a:spLocks noChangeArrowheads="1"/>
          </p:cNvSpPr>
          <p:nvPr/>
        </p:nvSpPr>
        <p:spPr bwMode="auto">
          <a:xfrm>
            <a:off x="1889125" y="1641475"/>
            <a:ext cx="54737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Trebuchet MS" pitchFamily="34" charset="0"/>
              </a:rPr>
              <a:t>Základní škola Sedmikráska, o.p.s.</a:t>
            </a:r>
          </a:p>
          <a:p>
            <a:pPr algn="ctr"/>
            <a:r>
              <a:rPr lang="cs-CZ" dirty="0" err="1">
                <a:solidFill>
                  <a:schemeClr val="bg1"/>
                </a:solidFill>
                <a:latin typeface="Trebuchet MS" pitchFamily="34" charset="0"/>
              </a:rPr>
              <a:t>Bezručova</a:t>
            </a:r>
            <a:r>
              <a:rPr lang="cs-CZ" dirty="0">
                <a:solidFill>
                  <a:schemeClr val="bg1"/>
                </a:solidFill>
                <a:latin typeface="Trebuchet MS" pitchFamily="34" charset="0"/>
              </a:rPr>
              <a:t> 293, 756 61 Rožnov pod Radhoštěm</a:t>
            </a:r>
          </a:p>
        </p:txBody>
      </p:sp>
      <p:sp>
        <p:nvSpPr>
          <p:cNvPr id="13315" name="Obdélník 4"/>
          <p:cNvSpPr>
            <a:spLocks noChangeArrowheads="1"/>
          </p:cNvSpPr>
          <p:nvPr/>
        </p:nvSpPr>
        <p:spPr bwMode="auto">
          <a:xfrm>
            <a:off x="1643043" y="2835275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cs-CZ" sz="3200" b="1" dirty="0" smtClean="0">
                <a:solidFill>
                  <a:schemeClr val="bg1"/>
                </a:solidFill>
              </a:rPr>
              <a:t>STAROVĚKÉ PÍSMO</a:t>
            </a:r>
          </a:p>
        </p:txBody>
      </p:sp>
      <p:sp>
        <p:nvSpPr>
          <p:cNvPr id="13316" name="Obdélník 5"/>
          <p:cNvSpPr>
            <a:spLocks noChangeArrowheads="1"/>
          </p:cNvSpPr>
          <p:nvPr/>
        </p:nvSpPr>
        <p:spPr bwMode="auto">
          <a:xfrm>
            <a:off x="1619250" y="3789363"/>
            <a:ext cx="5832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/>
            <a:r>
              <a:rPr lang="cs-CZ" dirty="0">
                <a:solidFill>
                  <a:schemeClr val="bg1"/>
                </a:solidFill>
              </a:rPr>
              <a:t>Autor:  Mgr. Jana </a:t>
            </a:r>
            <a:r>
              <a:rPr lang="cs-CZ" dirty="0" err="1">
                <a:solidFill>
                  <a:schemeClr val="bg1"/>
                </a:solidFill>
              </a:rPr>
              <a:t>Valchářová</a:t>
            </a:r>
            <a:endParaRPr lang="cs-CZ" dirty="0">
              <a:solidFill>
                <a:schemeClr val="bg1"/>
              </a:solidFill>
            </a:endParaRPr>
          </a:p>
          <a:p>
            <a:pPr algn="ctr" fontAlgn="base"/>
            <a:r>
              <a:rPr lang="cs-CZ" dirty="0">
                <a:solidFill>
                  <a:schemeClr val="bg1"/>
                </a:solidFill>
              </a:rPr>
              <a:t>Vytvořeno: červen 2013</a:t>
            </a:r>
          </a:p>
          <a:p>
            <a:pPr algn="ctr" fontAlgn="base"/>
            <a:r>
              <a:rPr lang="cs-CZ" dirty="0">
                <a:solidFill>
                  <a:schemeClr val="bg1"/>
                </a:solidFill>
              </a:rPr>
              <a:t>Název:  VY_32_INOVACE_DE_07 </a:t>
            </a:r>
            <a:r>
              <a:rPr lang="cs-CZ" dirty="0" smtClean="0">
                <a:solidFill>
                  <a:schemeClr val="bg1"/>
                </a:solidFill>
              </a:rPr>
              <a:t>_Starověk_18</a:t>
            </a:r>
            <a:endParaRPr lang="cs-CZ" dirty="0">
              <a:solidFill>
                <a:schemeClr val="bg1"/>
              </a:solidFill>
            </a:endParaRPr>
          </a:p>
          <a:p>
            <a:pPr algn="ctr" fontAlgn="base"/>
            <a:r>
              <a:rPr lang="cs-CZ" dirty="0">
                <a:solidFill>
                  <a:schemeClr val="bg1"/>
                </a:solidFill>
              </a:rPr>
              <a:t>6. ročník </a:t>
            </a:r>
          </a:p>
        </p:txBody>
      </p:sp>
      <p:sp>
        <p:nvSpPr>
          <p:cNvPr id="13317" name="Obdélník 6"/>
          <p:cNvSpPr>
            <a:spLocks noChangeArrowheads="1"/>
          </p:cNvSpPr>
          <p:nvPr/>
        </p:nvSpPr>
        <p:spPr bwMode="auto">
          <a:xfrm>
            <a:off x="2339975" y="5516563"/>
            <a:ext cx="457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100" dirty="0">
                <a:solidFill>
                  <a:schemeClr val="bg1"/>
                </a:solidFill>
                <a:latin typeface="Trebuchet MS" pitchFamily="34" charset="0"/>
              </a:rPr>
              <a:t>Projekt Sedmikráska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Trebuchet MS" pitchFamily="34" charset="0"/>
              </a:rPr>
              <a:t>CZ.1.07/1.4.00/21.3812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B050"/>
                </a:solidFill>
              </a:rPr>
              <a:t>Ukázka různých materiálů a způsobu zápisu hieroglyfů</a:t>
            </a:r>
          </a:p>
          <a:p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HIEROGLYFY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 descr="britske_muzeum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1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britske_muzeum03.jpg"/>
          <p:cNvPicPr/>
          <p:nvPr/>
        </p:nvPicPr>
        <p:blipFill>
          <a:blip r:embed="rId3"/>
          <a:srcRect l="26448" t="26524" r="10914" b="16769"/>
          <a:stretch>
            <a:fillRect/>
          </a:stretch>
        </p:blipFill>
        <p:spPr bwMode="auto">
          <a:xfrm>
            <a:off x="4286248" y="4572008"/>
            <a:ext cx="3291959" cy="19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Soubor:Papyru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071678"/>
            <a:ext cx="3643338" cy="231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Písmo Féničanů – nevelkého národa sídlícího na pobřeží Středozemního moře, který vynikal v mořeplavbě  a objevem nového typu písma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Hláskové písmo = jeden znak symbolizuje jednu hlásku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Tento typ písma byl velice jednoduchý (malý počet znaků, pouze 22) =&gt; jeho rychlé rozšiřování a přejímání jinými národy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Psalo se zprava doleva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FÉNICKÉ PÍSMO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FÉNICKÉ PÍSMO</a:t>
            </a:r>
            <a:endParaRPr lang="cs-CZ" dirty="0"/>
          </a:p>
        </p:txBody>
      </p:sp>
      <p:pic>
        <p:nvPicPr>
          <p:cNvPr id="4" name="Zástupný symbol pro obsah 3" descr="Soubor:Phoenician alphabet.sv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1524000"/>
            <a:ext cx="3714776" cy="461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File:Paraiba-fac-simil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3643338" cy="270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TYPY PÍSMA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186766" cy="43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Kdy přibližně vzniklo písmo?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Která písma považujeme za nejstarší?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Co znamená slovo hieroglyf?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Do jakých skupin rozdělujeme písmo?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Který typ písma je nejjednodušší a který nejtěžší?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Na jaký materiál se nejčastěji psalo v:</a:t>
            </a:r>
          </a:p>
          <a:p>
            <a:pPr>
              <a:lnSpc>
                <a:spcPct val="150000"/>
              </a:lnSpc>
              <a:buNone/>
            </a:pPr>
            <a:r>
              <a:rPr lang="cs-CZ" dirty="0" smtClean="0">
                <a:solidFill>
                  <a:srgbClr val="00B050"/>
                </a:solidFill>
              </a:rPr>
              <a:t>Egyptě</a:t>
            </a:r>
          </a:p>
          <a:p>
            <a:pPr>
              <a:lnSpc>
                <a:spcPct val="150000"/>
              </a:lnSpc>
              <a:buNone/>
            </a:pPr>
            <a:r>
              <a:rPr lang="cs-CZ" dirty="0" smtClean="0">
                <a:solidFill>
                  <a:srgbClr val="00B050"/>
                </a:solidFill>
              </a:rPr>
              <a:t>Mezopotámii?</a:t>
            </a:r>
          </a:p>
          <a:p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Odpovězte na otázky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Už ve starověku někteří panovníci dbali na uchovávání písemností, které obsahovaly důležité znalosti i legendy. Vznikaly tak první knihovny. 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	Nejznámější byly v: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NINIVE – založil ji v 7.st.př.n.l. asyrský panovník </a:t>
            </a:r>
            <a:r>
              <a:rPr lang="cs-CZ" dirty="0" err="1" smtClean="0">
                <a:solidFill>
                  <a:srgbClr val="00B050"/>
                </a:solidFill>
              </a:rPr>
              <a:t>Aššurbanipal</a:t>
            </a:r>
            <a:r>
              <a:rPr lang="cs-CZ" dirty="0" smtClean="0">
                <a:solidFill>
                  <a:srgbClr val="00B050"/>
                </a:solidFill>
              </a:rPr>
              <a:t> ve svém novém hlavním městě. Bylo tam uloženo přes 20 tisíc tabulek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ALEXANDRIE – založil ji Ptolemaios I. na severu Egypta kolem roku 300 př.n.l. Obsahovala až 700 tisíc rukopisů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KNIHOVNY VE STAROVĚKU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 err="1" smtClean="0">
                <a:solidFill>
                  <a:srgbClr val="00B050"/>
                </a:solidFill>
              </a:rPr>
              <a:t>Georg</a:t>
            </a:r>
            <a:r>
              <a:rPr lang="cs-CZ" u="sng" dirty="0" smtClean="0">
                <a:solidFill>
                  <a:srgbClr val="00B050"/>
                </a:solidFill>
              </a:rPr>
              <a:t> Fridrich </a:t>
            </a:r>
            <a:r>
              <a:rPr lang="cs-CZ" u="sng" dirty="0" err="1" smtClean="0">
                <a:solidFill>
                  <a:srgbClr val="00B050"/>
                </a:solidFill>
              </a:rPr>
              <a:t>Grotefend</a:t>
            </a:r>
            <a:r>
              <a:rPr lang="cs-CZ" u="sng" dirty="0" smtClean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– německý učitel, uzavřel s kamarádem sázku, že rozluští klínové písmo.  Na počátku 19. století se mu podařilo rozluštit základy </a:t>
            </a:r>
            <a:r>
              <a:rPr lang="cs-CZ" dirty="0" err="1" smtClean="0">
                <a:solidFill>
                  <a:srgbClr val="00B050"/>
                </a:solidFill>
              </a:rPr>
              <a:t>klínopisu</a:t>
            </a:r>
            <a:r>
              <a:rPr lang="cs-CZ" dirty="0" smtClean="0">
                <a:solidFill>
                  <a:srgbClr val="00B050"/>
                </a:solidFill>
              </a:rPr>
              <a:t>. Celé písmo bylo rozluštěno dalšími vědci v polovině 19. století</a:t>
            </a:r>
          </a:p>
          <a:p>
            <a:r>
              <a:rPr lang="cs-CZ" u="sng" dirty="0" err="1" smtClean="0">
                <a:solidFill>
                  <a:srgbClr val="00B050"/>
                </a:solidFill>
              </a:rPr>
              <a:t>Jean</a:t>
            </a:r>
            <a:r>
              <a:rPr lang="cs-CZ" u="sng" dirty="0" smtClean="0">
                <a:solidFill>
                  <a:srgbClr val="00B050"/>
                </a:solidFill>
              </a:rPr>
              <a:t>-</a:t>
            </a:r>
            <a:r>
              <a:rPr lang="cs-CZ" u="sng" dirty="0" err="1" smtClean="0">
                <a:solidFill>
                  <a:srgbClr val="00B050"/>
                </a:solidFill>
              </a:rPr>
              <a:t>François</a:t>
            </a:r>
            <a:r>
              <a:rPr lang="cs-CZ" u="sng" dirty="0" smtClean="0">
                <a:solidFill>
                  <a:srgbClr val="00B050"/>
                </a:solidFill>
              </a:rPr>
              <a:t> </a:t>
            </a:r>
            <a:r>
              <a:rPr lang="cs-CZ" u="sng" dirty="0" err="1" smtClean="0">
                <a:solidFill>
                  <a:srgbClr val="00B050"/>
                </a:solidFill>
              </a:rPr>
              <a:t>Champollion</a:t>
            </a:r>
            <a:r>
              <a:rPr lang="cs-CZ" u="sng" dirty="0" smtClean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– francouzský vědec roku 1822 rozluštil jako první egyptské hieroglyfy s pomocí slavné trojjazyčné Rosettské desky, kterou z Egypta do Francie dovezl na konci 18. století slavný vojevůdce Napoleon</a:t>
            </a:r>
          </a:p>
          <a:p>
            <a:r>
              <a:rPr lang="cs-CZ" u="sng" dirty="0" smtClean="0">
                <a:solidFill>
                  <a:srgbClr val="00B050"/>
                </a:solidFill>
              </a:rPr>
              <a:t>Bedřich Hrozný </a:t>
            </a:r>
            <a:r>
              <a:rPr lang="cs-CZ" dirty="0" smtClean="0">
                <a:solidFill>
                  <a:srgbClr val="00B050"/>
                </a:solidFill>
              </a:rPr>
              <a:t>– český vědec, v období 1915-1917 rozluštil jedno ze starověkých písem, chetitské</a:t>
            </a:r>
          </a:p>
          <a:p>
            <a:pPr>
              <a:buNone/>
            </a:pPr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00B050"/>
                </a:solidFill>
              </a:rPr>
              <a:t>Stále existuje několik starověkých písem, která </a:t>
            </a:r>
            <a:r>
              <a:rPr lang="cs-CZ" u="sng" dirty="0" smtClean="0">
                <a:solidFill>
                  <a:srgbClr val="00B050"/>
                </a:solidFill>
              </a:rPr>
              <a:t>neumíme rozluštit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LUŠTĚNÍ STAROVĚKÝCH PÍSEM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Která starověká knihovna shromažďovala hliněné tabulky?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Která knihovna byla ve starověku největší? Kdo ji založil?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Co je </a:t>
            </a:r>
            <a:r>
              <a:rPr lang="cs-CZ" smtClean="0">
                <a:solidFill>
                  <a:srgbClr val="00B050"/>
                </a:solidFill>
              </a:rPr>
              <a:t>to Rosettská </a:t>
            </a:r>
            <a:r>
              <a:rPr lang="cs-CZ" dirty="0" smtClean="0">
                <a:solidFill>
                  <a:srgbClr val="00B050"/>
                </a:solidFill>
              </a:rPr>
              <a:t>deska?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Kdo vyluštil hieroglyfy?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Který český vědec vyluštil jedno ze starověkých písem?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Odpovězte na otázky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Užíváme latinku, nejrozšířenější písmo dnešního světa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Původ latinky: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Fénické písmo přejali a pozměnili Řekové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Řeckou alfabetu přejali a pozměnili Etruskové a Římané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Římské písmo nazýváme už latinka, ale zaznamenalo ještě nějaké změny ve středověku a novověku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fénické písmo		      řecká alfabeta	        	římská latinka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A CO NAŠE PÍSMO? 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 descr="File:Paraiba-fac-simile.jpg"/>
          <p:cNvPicPr/>
          <p:nvPr/>
        </p:nvPicPr>
        <p:blipFill>
          <a:blip r:embed="rId3"/>
          <a:srcRect l="25823" t="26465" r="8333" b="20606"/>
          <a:stretch>
            <a:fillRect/>
          </a:stretch>
        </p:blipFill>
        <p:spPr bwMode="auto">
          <a:xfrm>
            <a:off x="500034" y="4572008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500299" y="471488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-&gt;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flipH="1">
            <a:off x="6000760" y="464344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-&gt;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8" name="Obrázek 7" descr="Soubor:Řecká-abeceda.png"/>
          <p:cNvPicPr/>
          <p:nvPr/>
        </p:nvPicPr>
        <p:blipFill>
          <a:blip r:embed="rId4"/>
          <a:srcRect t="85839" r="17694"/>
          <a:stretch>
            <a:fillRect/>
          </a:stretch>
        </p:blipFill>
        <p:spPr bwMode="auto">
          <a:xfrm>
            <a:off x="3143240" y="4643446"/>
            <a:ext cx="264320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File:Uncialis.jpg"/>
          <p:cNvPicPr/>
          <p:nvPr/>
        </p:nvPicPr>
        <p:blipFill>
          <a:blip r:embed="rId5"/>
          <a:srcRect l="2436" t="6565" r="1253" b="4040"/>
          <a:stretch>
            <a:fillRect/>
          </a:stretch>
        </p:blipFill>
        <p:spPr bwMode="auto">
          <a:xfrm>
            <a:off x="6715140" y="4572008"/>
            <a:ext cx="221457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Vysvětli rozdíl mezi latinou a latinkou.</a:t>
            </a:r>
          </a:p>
          <a:p>
            <a:pPr>
              <a:lnSpc>
                <a:spcPct val="150000"/>
              </a:lnSpc>
              <a:buNone/>
            </a:pPr>
            <a:endParaRPr lang="cs-CZ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Co je to alfabeta?</a:t>
            </a:r>
          </a:p>
          <a:p>
            <a:pPr>
              <a:lnSpc>
                <a:spcPct val="150000"/>
              </a:lnSpc>
              <a:buNone/>
            </a:pPr>
            <a:endParaRPr lang="cs-CZ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Které písmo stojí na počátku našeho písma?</a:t>
            </a:r>
          </a:p>
          <a:p>
            <a:pPr>
              <a:lnSpc>
                <a:spcPct val="150000"/>
              </a:lnSpc>
              <a:buNone/>
            </a:pPr>
            <a:endParaRPr lang="cs-CZ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Znáš ještě nějaká jiná dnes používaná písma ?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Odpovězte na otázky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28596" y="500043"/>
          <a:ext cx="8286807" cy="6000790"/>
        </p:xfrm>
        <a:graphic>
          <a:graphicData uri="http://schemas.openxmlformats.org/drawingml/2006/table">
            <a:tbl>
              <a:tblPr/>
              <a:tblGrid>
                <a:gridCol w="8286807"/>
              </a:tblGrid>
              <a:tr h="476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Vzdělávací oblast, tematický okruh, téma vzdělávacího materiálu: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1033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Člověk a společnost, dějepis, dějiny starověku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44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Metodický list, anotace: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3947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Prezentace </a:t>
                      </a:r>
                      <a:r>
                        <a:rPr kumimoji="0" lang="cs-CZ" sz="18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shrnuje znalosti o nejstarších písmech, přidává některé nové informace, vše je postupně zopakováno pomocí otázek a úkolů.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Obrázky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Microsoft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Office </a:t>
            </a:r>
            <a:r>
              <a:rPr lang="cs-CZ" u="sng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http://office.</a:t>
            </a:r>
            <a:r>
              <a:rPr lang="cs-CZ" u="sng" dirty="0" err="1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microsoft.com</a:t>
            </a:r>
            <a:r>
              <a:rPr lang="cs-CZ" u="sng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/</a:t>
            </a:r>
            <a:r>
              <a:rPr lang="cs-CZ" u="sng" dirty="0" err="1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cs</a:t>
            </a:r>
            <a:r>
              <a:rPr lang="cs-CZ" u="sng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-</a:t>
            </a:r>
            <a:r>
              <a:rPr lang="cs-CZ" u="sng" dirty="0" err="1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cz</a:t>
            </a:r>
            <a:r>
              <a:rPr lang="cs-CZ" u="sng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/</a:t>
            </a:r>
            <a:r>
              <a:rPr lang="cs-CZ" u="sng" dirty="0" err="1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images</a:t>
            </a:r>
            <a:endParaRPr lang="cs-CZ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u="sng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http://commons.wikimedia.org/wiki/File:Library_of_Ashurbanipal_The_Flood_Tablet.jpg</a:t>
            </a:r>
            <a:endParaRPr lang="cs-CZ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http://cs.wikipedia.org/wiki/Soubor:Cuneiform_script.jpg</a:t>
            </a:r>
            <a:endParaRPr lang="cs-CZ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u="sng" dirty="0" smtClean="0">
                <a:solidFill>
                  <a:schemeClr val="accent5">
                    <a:lumMod val="75000"/>
                  </a:schemeClr>
                </a:solidFill>
                <a:hlinkClick r:id="rId5"/>
              </a:rPr>
              <a:t>http://wiki.rvp.cz/Kabinet%2FObrazky%2FEvropa%2FVelk%C3%A1_Brit%C3%A1nie%2FLond%C3%BDn%2FBritsk%C3%A9_muzeum</a:t>
            </a:r>
            <a:endParaRPr lang="cs-CZ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u="sng" dirty="0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http://cs.wikipedia.org/wiki/Soubor:Papyrus.jpg</a:t>
            </a:r>
            <a:endParaRPr lang="cs-CZ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u="sng" dirty="0" smtClean="0">
                <a:solidFill>
                  <a:schemeClr val="accent5">
                    <a:lumMod val="75000"/>
                  </a:schemeClr>
                </a:solidFill>
                <a:hlinkClick r:id="rId7"/>
              </a:rPr>
              <a:t>http://cs.wikipedia.org/wiki/Soubor:Phoenician_alphabet.svg</a:t>
            </a:r>
            <a:endParaRPr lang="cs-CZ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u="sng" dirty="0" smtClean="0">
                <a:solidFill>
                  <a:schemeClr val="accent5">
                    <a:lumMod val="75000"/>
                  </a:schemeClr>
                </a:solidFill>
                <a:hlinkClick r:id="rId8"/>
              </a:rPr>
              <a:t>http://commons.wikimedia.org/wiki/File:Paraiba-fac-simile.jpg</a:t>
            </a:r>
            <a:endParaRPr lang="cs-CZ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u="sng" dirty="0" smtClean="0">
                <a:solidFill>
                  <a:schemeClr val="accent5">
                    <a:lumMod val="75000"/>
                  </a:schemeClr>
                </a:solidFill>
                <a:hlinkClick r:id="rId9"/>
              </a:rPr>
              <a:t>http://cs.wikipedia.org/wiki/Soubor:%C5%98eck%C3%A1-abeceda.png</a:t>
            </a:r>
            <a:endParaRPr lang="cs-CZ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u="sng" dirty="0" smtClean="0">
                <a:solidFill>
                  <a:schemeClr val="accent5">
                    <a:lumMod val="75000"/>
                  </a:schemeClr>
                </a:solidFill>
                <a:hlinkClick r:id="rId10"/>
              </a:rPr>
              <a:t>http://commons.wikimedia.org/wiki/File:Uncialis.jpg</a:t>
            </a:r>
            <a:endParaRPr lang="cs-CZ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ZDROJE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400" dirty="0" smtClean="0">
                <a:solidFill>
                  <a:srgbClr val="00B050"/>
                </a:solidFill>
              </a:rPr>
              <a:t>VE STAROVĚKU</a:t>
            </a:r>
            <a:endParaRPr lang="cs-CZ" sz="4400" dirty="0">
              <a:solidFill>
                <a:srgbClr val="00B05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 smtClean="0">
                <a:solidFill>
                  <a:schemeClr val="accent3">
                    <a:lumMod val="75000"/>
                  </a:schemeClr>
                </a:solidFill>
              </a:rPr>
              <a:t>PÍSMO</a:t>
            </a:r>
            <a:endParaRPr lang="cs-CZ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2800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Nástroj pro zaznamenání pojmů, událostí, myšlenek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2800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Vznik ve starověku v 4. tisíciletí př. n. l.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2800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Písmo se vyvinulo ze zjednodušených obrázků, tzv. PIKTOGRAMŮ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2800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S piktogramy se setkáváme neustále</a:t>
            </a:r>
            <a:endParaRPr lang="cs-CZ" sz="28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PÍSMO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rgbClr val="00B050"/>
              </a:solidFill>
            </a:endParaRPr>
          </a:p>
          <a:p>
            <a:endParaRPr lang="cs-CZ" dirty="0" smtClean="0">
              <a:solidFill>
                <a:srgbClr val="00B050"/>
              </a:solidFill>
            </a:endParaRPr>
          </a:p>
          <a:p>
            <a:endParaRPr lang="cs-CZ" dirty="0" smtClean="0">
              <a:solidFill>
                <a:srgbClr val="00B050"/>
              </a:solidFill>
            </a:endParaRPr>
          </a:p>
          <a:p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00B050"/>
                </a:solidFill>
              </a:rPr>
              <a:t>Co znamenají tyto piktogramy?</a:t>
            </a:r>
          </a:p>
          <a:p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00B050"/>
                </a:solidFill>
              </a:rPr>
              <a:t>V jakých oblastech se piktogramy často používají a proč?</a:t>
            </a:r>
          </a:p>
          <a:p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00B050"/>
                </a:solidFill>
              </a:rPr>
              <a:t>Nakresli alespoň 3 piktogramy.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 descr="chodníky,chůze,doprava,dopravní světla,dopravní značky,erby,Evropa,Evropské,Itálie,Italové,přechody,přechody pro chodce,symbol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1905443" cy="190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jedy,kosti,lebka se skříženými hnáty,lebky,symboly,varování,zdravotní péče,zkřížené kost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00108"/>
            <a:ext cx="1905443" cy="190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Mezi první písma, která se vyvinula z obrázků, můžeme řadit: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Egyptské HIEROGLYFY 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KLÍNOVÉ PÍSMO  starověkých Sumerů v Mezopotámii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Nejsme si jisti, které z těchto písem vzniklo dřív, ale v obou případech je splněna podmínka, že písmo vytvořila vyspělá civilizace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PRVNÍ PÍSMO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Vyvinulo se z piktogramů, které se velice zjednodušily, aby se daly zapisovat do hliněných tabulek seříznutým rákosem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Postupně jeden znak označoval jednu slabiku, jedná se tedy o tzv. slabičné písmo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Naučit se klínové písmo nebylo jednoduché a písař bylo proto vážené povolání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KLÍNOVÉ PÍSMO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KLÍNOVÉ PÍSMO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File:British Museum Room 10 cuneifor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29289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File:Library of Ashurbanipal The Flood Tablet.jpg"/>
          <p:cNvPicPr/>
          <p:nvPr/>
        </p:nvPicPr>
        <p:blipFill>
          <a:blip r:embed="rId3"/>
          <a:srcRect l="5199" r="1902" b="9791"/>
          <a:stretch>
            <a:fillRect/>
          </a:stretch>
        </p:blipFill>
        <p:spPr bwMode="auto">
          <a:xfrm>
            <a:off x="4500562" y="1714488"/>
            <a:ext cx="3958302" cy="416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Název z řečtiny = posvátné znaky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Obrázkové písmo  - jeden obrázek (znak) symbolizuje obvykle jedno slovo =&gt; velký počet znaků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Hieroglyfy se postupně zjednodušovaly a během dějin Egypta se měnila i pravidla pro psaní (zleva doprava i naopak, psaní ve sloupcích…)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Psalo se na různé materiály: nejčastěji inkoustem na papyrus, barvami na stěny, tesalo se do kamene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B050"/>
                </a:solidFill>
              </a:rPr>
              <a:t>Podobně jako v Mezopotámii byli písaři velice vážení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HIEROGLYFY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181</TotalTime>
  <Words>618</Words>
  <Application>Microsoft Office PowerPoint</Application>
  <PresentationFormat>Předvádění na obrazovce (4:3)</PresentationFormat>
  <Paragraphs>117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Papír</vt:lpstr>
      <vt:lpstr>Snímek 1</vt:lpstr>
      <vt:lpstr>Snímek 2</vt:lpstr>
      <vt:lpstr>PÍSMO</vt:lpstr>
      <vt:lpstr>PÍSMO</vt:lpstr>
      <vt:lpstr>Snímek 5</vt:lpstr>
      <vt:lpstr>PRVNÍ PÍSMO</vt:lpstr>
      <vt:lpstr>KLÍNOVÉ PÍSMO</vt:lpstr>
      <vt:lpstr>KLÍNOVÉ PÍSMO</vt:lpstr>
      <vt:lpstr>HIEROGLYFY</vt:lpstr>
      <vt:lpstr>HIEROGLYFY</vt:lpstr>
      <vt:lpstr>FÉNICKÉ PÍSMO</vt:lpstr>
      <vt:lpstr>FÉNICKÉ PÍSMO</vt:lpstr>
      <vt:lpstr>TYPY PÍSMA</vt:lpstr>
      <vt:lpstr>Odpovězte na otázky</vt:lpstr>
      <vt:lpstr>KNIHOVNY VE STAROVĚKU</vt:lpstr>
      <vt:lpstr>LUŠTĚNÍ STAROVĚKÝCH PÍSEM</vt:lpstr>
      <vt:lpstr>Odpovězte na otázky</vt:lpstr>
      <vt:lpstr>A CO NAŠE PÍSMO? </vt:lpstr>
      <vt:lpstr>Odpovězte na otázky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PÍSMO</dc:title>
  <dc:creator>user</dc:creator>
  <cp:lastModifiedBy>user</cp:lastModifiedBy>
  <cp:revision>34</cp:revision>
  <dcterms:created xsi:type="dcterms:W3CDTF">2013-09-03T06:32:54Z</dcterms:created>
  <dcterms:modified xsi:type="dcterms:W3CDTF">2013-09-08T22:44:04Z</dcterms:modified>
</cp:coreProperties>
</file>