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57" r:id="rId5"/>
    <p:sldId id="258" r:id="rId6"/>
    <p:sldId id="259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0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CC68-8791-4B0B-94D3-233CC6F7FC92}" type="datetimeFigureOut">
              <a:rPr lang="cs-CZ" smtClean="0"/>
              <a:t>29.5.2014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AFAA-D96B-4D4A-A81A-2007477FE68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145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CC68-8791-4B0B-94D3-233CC6F7FC92}" type="datetimeFigureOut">
              <a:rPr lang="cs-CZ" smtClean="0"/>
              <a:t>29.5.2014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AFAA-D96B-4D4A-A81A-2007477FE68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25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CC68-8791-4B0B-94D3-233CC6F7FC92}" type="datetimeFigureOut">
              <a:rPr lang="cs-CZ" smtClean="0"/>
              <a:t>29.5.2014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AFAA-D96B-4D4A-A81A-2007477FE68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624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CC68-8791-4B0B-94D3-233CC6F7FC92}" type="datetimeFigureOut">
              <a:rPr lang="cs-CZ" smtClean="0"/>
              <a:t>29.5.2014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AFAA-D96B-4D4A-A81A-2007477FE68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847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CC68-8791-4B0B-94D3-233CC6F7FC92}" type="datetimeFigureOut">
              <a:rPr lang="cs-CZ" smtClean="0"/>
              <a:t>29.5.2014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AFAA-D96B-4D4A-A81A-2007477FE68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283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CC68-8791-4B0B-94D3-233CC6F7FC92}" type="datetimeFigureOut">
              <a:rPr lang="cs-CZ" smtClean="0"/>
              <a:t>29.5.2014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AFAA-D96B-4D4A-A81A-2007477FE68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708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CC68-8791-4B0B-94D3-233CC6F7FC92}" type="datetimeFigureOut">
              <a:rPr lang="cs-CZ" smtClean="0"/>
              <a:t>29.5.2014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AFAA-D96B-4D4A-A81A-2007477FE68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1711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CC68-8791-4B0B-94D3-233CC6F7FC92}" type="datetimeFigureOut">
              <a:rPr lang="cs-CZ" smtClean="0"/>
              <a:t>29.5.2014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AFAA-D96B-4D4A-A81A-2007477FE68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4063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CC68-8791-4B0B-94D3-233CC6F7FC92}" type="datetimeFigureOut">
              <a:rPr lang="cs-CZ" smtClean="0"/>
              <a:t>29.5.2014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AFAA-D96B-4D4A-A81A-2007477FE68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243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CC68-8791-4B0B-94D3-233CC6F7FC92}" type="datetimeFigureOut">
              <a:rPr lang="cs-CZ" smtClean="0"/>
              <a:t>29.5.2014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AFAA-D96B-4D4A-A81A-2007477FE68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564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CC68-8791-4B0B-94D3-233CC6F7FC92}" type="datetimeFigureOut">
              <a:rPr lang="cs-CZ" smtClean="0"/>
              <a:t>29.5.2014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AFAA-D96B-4D4A-A81A-2007477FE68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4665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3CC68-8791-4B0B-94D3-233CC6F7FC92}" type="datetimeFigureOut">
              <a:rPr lang="cs-CZ" smtClean="0"/>
              <a:t>29.5.2014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CAFAA-D96B-4D4A-A81A-2007477FE68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862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24744"/>
            <a:ext cx="6592887" cy="190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067" y="5683696"/>
            <a:ext cx="4572000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835696" y="3429000"/>
            <a:ext cx="61606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latin typeface="Trebuchet MS" panose="020B0603020202020204" pitchFamily="34" charset="0"/>
              </a:rPr>
              <a:t>Jehlan – povrch, objem, výpočty</a:t>
            </a:r>
            <a:endParaRPr lang="cs-CZ" sz="3200" dirty="0">
              <a:latin typeface="Trebuchet MS" panose="020B0603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228783" y="4223897"/>
            <a:ext cx="67407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/>
              <a:t>Autor: Mgr. Jolana Sobotková</a:t>
            </a:r>
          </a:p>
          <a:p>
            <a:pPr algn="ctr"/>
            <a:r>
              <a:rPr lang="cs-CZ" dirty="0"/>
              <a:t>Vytvořeno: </a:t>
            </a:r>
            <a:r>
              <a:rPr lang="cs-CZ" dirty="0" smtClean="0"/>
              <a:t>březen 2014</a:t>
            </a:r>
            <a:endParaRPr lang="cs-CZ" dirty="0"/>
          </a:p>
          <a:p>
            <a:pPr algn="ctr"/>
            <a:r>
              <a:rPr lang="it-IT" dirty="0"/>
              <a:t>Název: VY_32_INOVACE_MA_01_</a:t>
            </a:r>
            <a:r>
              <a:rPr lang="it-IT" b="1" dirty="0"/>
              <a:t>Rovinná a prostorová </a:t>
            </a:r>
            <a:r>
              <a:rPr lang="it-IT" b="1" dirty="0" smtClean="0"/>
              <a:t>geometrie</a:t>
            </a:r>
            <a:r>
              <a:rPr lang="it-IT" dirty="0" smtClean="0"/>
              <a:t>_</a:t>
            </a:r>
            <a:r>
              <a:rPr lang="cs-CZ" dirty="0" smtClean="0"/>
              <a:t>11</a:t>
            </a:r>
            <a:endParaRPr lang="it-IT" dirty="0"/>
          </a:p>
          <a:p>
            <a:pPr algn="ctr"/>
            <a:r>
              <a:rPr lang="cs-CZ" i="1" dirty="0"/>
              <a:t>9</a:t>
            </a:r>
            <a:r>
              <a:rPr lang="cs-CZ" i="1" dirty="0" smtClean="0"/>
              <a:t>. ročník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536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7160"/>
              </p:ext>
            </p:extLst>
          </p:nvPr>
        </p:nvGraphicFramePr>
        <p:xfrm>
          <a:off x="684213" y="765175"/>
          <a:ext cx="7921625" cy="5200651"/>
        </p:xfrm>
        <a:graphic>
          <a:graphicData uri="http://schemas.openxmlformats.org/drawingml/2006/table">
            <a:tbl>
              <a:tblPr/>
              <a:tblGrid>
                <a:gridCol w="7921625"/>
              </a:tblGrid>
              <a:tr h="412750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Vzdělávací oblast, tematický okruh, téma vzdělávacího materiálu:</a:t>
                      </a:r>
                    </a:p>
                  </a:txBody>
                  <a:tcPr marL="44280" marR="442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895350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Matematika, Rovinná a prostorová geometrie, Jehlan</a:t>
                      </a:r>
                    </a:p>
                  </a:txBody>
                  <a:tcPr marL="44280" marR="442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Metodický list, anotace:</a:t>
                      </a:r>
                    </a:p>
                  </a:txBody>
                  <a:tcPr marL="44280" marR="442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3421063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Pomocí prezentace lze vysvětlit základní pojmy a vlastnosti jehlanu, i komolého jehlanu</a:t>
                      </a:r>
                      <a:r>
                        <a:rPr kumimoji="0" lang="cs-CZ" altLang="cs-CZ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Odvozeny jsou i vzorce pro objem a povrch a v závěru prezentace je příklad na výpočet objemu jehlanu  v jednodušší i obtížnější verzi pro nadané žáky.</a:t>
                      </a:r>
                    </a:p>
                  </a:txBody>
                  <a:tcPr marL="44280" marR="442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64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1"/>
            <a:ext cx="7772400" cy="79208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JEHLAN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5328592" cy="122413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l"/>
            <a:r>
              <a:rPr lang="cs-CZ" dirty="0" smtClean="0">
                <a:solidFill>
                  <a:schemeClr val="tx1"/>
                </a:solidFill>
              </a:rPr>
              <a:t>Jehlan je těleso s podstavou n-úhelníku. 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Stěny pláště tvoří rovnoramenné trojúhelníky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4631" y="3684354"/>
            <a:ext cx="2543028" cy="2786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7" name="Skupina 36"/>
          <p:cNvGrpSpPr/>
          <p:nvPr/>
        </p:nvGrpSpPr>
        <p:grpSpPr>
          <a:xfrm>
            <a:off x="539552" y="3799678"/>
            <a:ext cx="2313706" cy="2498678"/>
            <a:chOff x="755576" y="3284984"/>
            <a:chExt cx="2313706" cy="2498678"/>
          </a:xfrm>
        </p:grpSpPr>
        <p:cxnSp>
          <p:nvCxnSpPr>
            <p:cNvPr id="25" name="Přímá spojnice 24"/>
            <p:cNvCxnSpPr/>
            <p:nvPr/>
          </p:nvCxnSpPr>
          <p:spPr>
            <a:xfrm flipH="1" flipV="1">
              <a:off x="1912429" y="3284984"/>
              <a:ext cx="1156853" cy="15579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Skupina 35"/>
            <p:cNvGrpSpPr/>
            <p:nvPr/>
          </p:nvGrpSpPr>
          <p:grpSpPr>
            <a:xfrm>
              <a:off x="755576" y="3284984"/>
              <a:ext cx="2313706" cy="2498678"/>
              <a:chOff x="755576" y="3284984"/>
              <a:chExt cx="2313706" cy="2498678"/>
            </a:xfrm>
          </p:grpSpPr>
          <p:cxnSp>
            <p:nvCxnSpPr>
              <p:cNvPr id="24" name="Přímá spojnice 23"/>
              <p:cNvCxnSpPr/>
              <p:nvPr/>
            </p:nvCxnSpPr>
            <p:spPr>
              <a:xfrm flipV="1">
                <a:off x="1334002" y="3284984"/>
                <a:ext cx="578427" cy="155793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5" name="Skupina 34"/>
              <p:cNvGrpSpPr/>
              <p:nvPr/>
            </p:nvGrpSpPr>
            <p:grpSpPr>
              <a:xfrm>
                <a:off x="755576" y="3284984"/>
                <a:ext cx="2313706" cy="2498678"/>
                <a:chOff x="755576" y="3284984"/>
                <a:chExt cx="2313706" cy="2498678"/>
              </a:xfrm>
            </p:grpSpPr>
            <p:sp>
              <p:nvSpPr>
                <p:cNvPr id="4" name="Kosoúhelník 3"/>
                <p:cNvSpPr/>
                <p:nvPr/>
              </p:nvSpPr>
              <p:spPr>
                <a:xfrm>
                  <a:off x="755576" y="4842913"/>
                  <a:ext cx="2313706" cy="940748"/>
                </a:xfrm>
                <a:prstGeom prst="parallelogram">
                  <a:avLst>
                    <a:gd name="adj" fmla="val 62278"/>
                  </a:avLst>
                </a:prstGeom>
                <a:solidFill>
                  <a:schemeClr val="accent6">
                    <a:lumMod val="75000"/>
                  </a:schemeClr>
                </a:solidFill>
                <a:ln w="9525">
                  <a:solidFill>
                    <a:schemeClr val="accent6">
                      <a:lumMod val="50000"/>
                      <a:alpha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cxnSp>
              <p:nvCxnSpPr>
                <p:cNvPr id="6" name="Přímá spojnice 5"/>
                <p:cNvCxnSpPr/>
                <p:nvPr/>
              </p:nvCxnSpPr>
              <p:spPr>
                <a:xfrm flipV="1">
                  <a:off x="755576" y="4842913"/>
                  <a:ext cx="2313706" cy="94074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Přímá spojnice 7"/>
                <p:cNvCxnSpPr/>
                <p:nvPr/>
              </p:nvCxnSpPr>
              <p:spPr>
                <a:xfrm>
                  <a:off x="1334002" y="4842915"/>
                  <a:ext cx="1156853" cy="940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Přímá spojnice 18"/>
                <p:cNvCxnSpPr/>
                <p:nvPr/>
              </p:nvCxnSpPr>
              <p:spPr>
                <a:xfrm flipV="1">
                  <a:off x="1912429" y="3284984"/>
                  <a:ext cx="0" cy="202830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Přímá spojnice 22"/>
                <p:cNvCxnSpPr/>
                <p:nvPr/>
              </p:nvCxnSpPr>
              <p:spPr>
                <a:xfrm flipV="1">
                  <a:off x="755576" y="3284984"/>
                  <a:ext cx="1156853" cy="249867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Přímá spojnice 25"/>
                <p:cNvCxnSpPr/>
                <p:nvPr/>
              </p:nvCxnSpPr>
              <p:spPr>
                <a:xfrm flipH="1" flipV="1">
                  <a:off x="1912429" y="3284985"/>
                  <a:ext cx="578426" cy="249867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58" name="Skupina 57"/>
          <p:cNvGrpSpPr/>
          <p:nvPr/>
        </p:nvGrpSpPr>
        <p:grpSpPr>
          <a:xfrm>
            <a:off x="2274831" y="3799678"/>
            <a:ext cx="3888432" cy="429399"/>
            <a:chOff x="2339752" y="3499688"/>
            <a:chExt cx="3888432" cy="429399"/>
          </a:xfrm>
        </p:grpSpPr>
        <p:sp>
          <p:nvSpPr>
            <p:cNvPr id="39" name="TextovéPole 38"/>
            <p:cNvSpPr txBox="1"/>
            <p:nvPr/>
          </p:nvSpPr>
          <p:spPr>
            <a:xfrm>
              <a:off x="3707904" y="3499688"/>
              <a:ext cx="7505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PLÁŠŤ</a:t>
              </a:r>
              <a:endParaRPr lang="cs-CZ" dirty="0"/>
            </a:p>
          </p:txBody>
        </p:sp>
        <p:cxnSp>
          <p:nvCxnSpPr>
            <p:cNvPr id="41" name="Přímá spojnice se šipkou 40"/>
            <p:cNvCxnSpPr>
              <a:stCxn id="39" idx="1"/>
            </p:cNvCxnSpPr>
            <p:nvPr/>
          </p:nvCxnSpPr>
          <p:spPr>
            <a:xfrm flipH="1">
              <a:off x="2339752" y="3684354"/>
              <a:ext cx="1368152" cy="244733"/>
            </a:xfrm>
            <a:prstGeom prst="straightConnector1">
              <a:avLst/>
            </a:prstGeom>
            <a:ln w="15875">
              <a:solidFill>
                <a:schemeClr val="accent6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Přímá spojnice se šipkou 45"/>
            <p:cNvCxnSpPr>
              <a:stCxn id="39" idx="3"/>
            </p:cNvCxnSpPr>
            <p:nvPr/>
          </p:nvCxnSpPr>
          <p:spPr>
            <a:xfrm>
              <a:off x="4458430" y="3684354"/>
              <a:ext cx="1769754" cy="244733"/>
            </a:xfrm>
            <a:prstGeom prst="straightConnector1">
              <a:avLst/>
            </a:prstGeom>
            <a:ln w="15875">
              <a:solidFill>
                <a:schemeClr val="accent6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Skupina 58"/>
          <p:cNvGrpSpPr/>
          <p:nvPr/>
        </p:nvGrpSpPr>
        <p:grpSpPr>
          <a:xfrm>
            <a:off x="2699792" y="5344641"/>
            <a:ext cx="2940360" cy="451113"/>
            <a:chOff x="2699792" y="5344641"/>
            <a:chExt cx="2940360" cy="451113"/>
          </a:xfrm>
        </p:grpSpPr>
        <p:sp>
          <p:nvSpPr>
            <p:cNvPr id="38" name="TextovéPole 37"/>
            <p:cNvSpPr txBox="1"/>
            <p:nvPr/>
          </p:nvSpPr>
          <p:spPr>
            <a:xfrm>
              <a:off x="3496499" y="5344641"/>
              <a:ext cx="11733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PODSTAVA</a:t>
              </a:r>
              <a:endParaRPr lang="cs-CZ" dirty="0"/>
            </a:p>
          </p:txBody>
        </p:sp>
        <p:cxnSp>
          <p:nvCxnSpPr>
            <p:cNvPr id="45" name="Přímá spojnice se šipkou 44"/>
            <p:cNvCxnSpPr>
              <a:stCxn id="38" idx="3"/>
            </p:cNvCxnSpPr>
            <p:nvPr/>
          </p:nvCxnSpPr>
          <p:spPr>
            <a:xfrm>
              <a:off x="4669834" y="5529307"/>
              <a:ext cx="970318" cy="266447"/>
            </a:xfrm>
            <a:prstGeom prst="straightConnector1">
              <a:avLst/>
            </a:prstGeom>
            <a:ln w="15875">
              <a:solidFill>
                <a:schemeClr val="accent6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Přímá spojnice se šipkou 46"/>
            <p:cNvCxnSpPr>
              <a:stCxn id="38" idx="1"/>
            </p:cNvCxnSpPr>
            <p:nvPr/>
          </p:nvCxnSpPr>
          <p:spPr>
            <a:xfrm flipH="1">
              <a:off x="2699792" y="5529307"/>
              <a:ext cx="796707" cy="184666"/>
            </a:xfrm>
            <a:prstGeom prst="straightConnector1">
              <a:avLst/>
            </a:prstGeom>
            <a:ln w="15875">
              <a:solidFill>
                <a:schemeClr val="accent6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8" name="Picture 2" descr="C:\Users\Jolly\AppData\Local\Microsoft\Windows\Temporary Internet Files\Content.IE5\ABLEZ0TU\MP90040079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590795"/>
            <a:ext cx="2387764" cy="1910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984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/>
              <a:t/>
            </a:r>
            <a:br>
              <a:rPr lang="cs-CZ" sz="3100" dirty="0"/>
            </a:br>
            <a:r>
              <a:rPr lang="cs-CZ" sz="2700" dirty="0" smtClean="0"/>
              <a:t>Jehlan</a:t>
            </a:r>
            <a:r>
              <a:rPr lang="cs-CZ" sz="2700" dirty="0"/>
              <a:t>, jehož výška je kolmá k podstavě – </a:t>
            </a:r>
            <a:r>
              <a:rPr lang="cs-CZ" sz="2700" b="1" dirty="0"/>
              <a:t>kolmý </a:t>
            </a:r>
            <a:r>
              <a:rPr lang="cs-CZ" sz="2700" b="1" dirty="0" smtClean="0"/>
              <a:t>jehlan</a:t>
            </a:r>
            <a:r>
              <a:rPr lang="cs-CZ" sz="2700" dirty="0" smtClean="0"/>
              <a:t>.</a:t>
            </a:r>
            <a:br>
              <a:rPr lang="cs-CZ" sz="2700" dirty="0" smtClean="0"/>
            </a:br>
            <a:r>
              <a:rPr lang="cs-CZ" sz="2700" dirty="0" smtClean="0"/>
              <a:t>Jehlan</a:t>
            </a:r>
            <a:r>
              <a:rPr lang="cs-CZ" sz="2700" dirty="0"/>
              <a:t>, který vznikne odříznutí části s </a:t>
            </a:r>
            <a:r>
              <a:rPr lang="cs-CZ" sz="2700" dirty="0" smtClean="0"/>
              <a:t>vrcholem </a:t>
            </a:r>
            <a:r>
              <a:rPr lang="cs-CZ" sz="2700" dirty="0"/>
              <a:t>– </a:t>
            </a:r>
            <a:r>
              <a:rPr lang="cs-CZ" sz="2700" b="1" dirty="0"/>
              <a:t>komolý </a:t>
            </a:r>
            <a:r>
              <a:rPr lang="cs-CZ" sz="2700" b="1" dirty="0" smtClean="0"/>
              <a:t>jehlan.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grpSp>
        <p:nvGrpSpPr>
          <p:cNvPr id="2051" name="Skupina 2050"/>
          <p:cNvGrpSpPr/>
          <p:nvPr/>
        </p:nvGrpSpPr>
        <p:grpSpPr>
          <a:xfrm>
            <a:off x="819082" y="1916833"/>
            <a:ext cx="2099639" cy="3149008"/>
            <a:chOff x="1966270" y="1772816"/>
            <a:chExt cx="2677737" cy="4248472"/>
          </a:xfrm>
        </p:grpSpPr>
        <p:cxnSp>
          <p:nvCxnSpPr>
            <p:cNvPr id="26" name="Přímá spojnice 25"/>
            <p:cNvCxnSpPr/>
            <p:nvPr/>
          </p:nvCxnSpPr>
          <p:spPr>
            <a:xfrm flipV="1">
              <a:off x="2339752" y="1772816"/>
              <a:ext cx="981045" cy="2703573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49" name="Skupina 2048"/>
            <p:cNvGrpSpPr/>
            <p:nvPr/>
          </p:nvGrpSpPr>
          <p:grpSpPr>
            <a:xfrm>
              <a:off x="1966270" y="1772816"/>
              <a:ext cx="2677737" cy="4248472"/>
              <a:chOff x="1966270" y="1772816"/>
              <a:chExt cx="2677737" cy="4248472"/>
            </a:xfrm>
          </p:grpSpPr>
          <p:sp>
            <p:nvSpPr>
              <p:cNvPr id="46" name="Kosoúhelník 45"/>
              <p:cNvSpPr/>
              <p:nvPr/>
            </p:nvSpPr>
            <p:spPr>
              <a:xfrm>
                <a:off x="2636721" y="3149252"/>
                <a:ext cx="1368152" cy="789344"/>
              </a:xfrm>
              <a:prstGeom prst="parallelogram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  <p:grpSp>
            <p:nvGrpSpPr>
              <p:cNvPr id="2048" name="Skupina 2047"/>
              <p:cNvGrpSpPr/>
              <p:nvPr/>
            </p:nvGrpSpPr>
            <p:grpSpPr>
              <a:xfrm>
                <a:off x="1966270" y="1772816"/>
                <a:ext cx="2677737" cy="4248472"/>
                <a:chOff x="1966270" y="1772816"/>
                <a:chExt cx="2677737" cy="4248472"/>
              </a:xfrm>
            </p:grpSpPr>
            <p:cxnSp>
              <p:nvCxnSpPr>
                <p:cNvPr id="51" name="Přímá spojnice 50"/>
                <p:cNvCxnSpPr/>
                <p:nvPr/>
              </p:nvCxnSpPr>
              <p:spPr>
                <a:xfrm flipH="1">
                  <a:off x="2636721" y="3149252"/>
                  <a:ext cx="1368152" cy="78934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Přímá spojnice 51"/>
                <p:cNvCxnSpPr/>
                <p:nvPr/>
              </p:nvCxnSpPr>
              <p:spPr>
                <a:xfrm>
                  <a:off x="2830275" y="3148998"/>
                  <a:ext cx="972108" cy="78959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3" name="Skupina 62"/>
                <p:cNvGrpSpPr/>
                <p:nvPr/>
              </p:nvGrpSpPr>
              <p:grpSpPr>
                <a:xfrm>
                  <a:off x="1966270" y="1772816"/>
                  <a:ext cx="2677737" cy="4248472"/>
                  <a:chOff x="1966270" y="1772816"/>
                  <a:chExt cx="2677737" cy="4248472"/>
                </a:xfrm>
              </p:grpSpPr>
              <p:grpSp>
                <p:nvGrpSpPr>
                  <p:cNvPr id="31" name="Skupina 30"/>
                  <p:cNvGrpSpPr/>
                  <p:nvPr/>
                </p:nvGrpSpPr>
                <p:grpSpPr>
                  <a:xfrm>
                    <a:off x="1966270" y="1772816"/>
                    <a:ext cx="2677737" cy="4248472"/>
                    <a:chOff x="1966271" y="1268760"/>
                    <a:chExt cx="2298496" cy="4752528"/>
                  </a:xfrm>
                </p:grpSpPr>
                <p:grpSp>
                  <p:nvGrpSpPr>
                    <p:cNvPr id="18" name="Skupina 17"/>
                    <p:cNvGrpSpPr/>
                    <p:nvPr/>
                  </p:nvGrpSpPr>
                  <p:grpSpPr>
                    <a:xfrm>
                      <a:off x="1966271" y="4293096"/>
                      <a:ext cx="2298496" cy="1728192"/>
                      <a:chOff x="1979712" y="3933056"/>
                      <a:chExt cx="2298496" cy="1728192"/>
                    </a:xfrm>
                  </p:grpSpPr>
                  <p:sp>
                    <p:nvSpPr>
                      <p:cNvPr id="11" name="Kosoúhelník 10"/>
                      <p:cNvSpPr/>
                      <p:nvPr/>
                    </p:nvSpPr>
                    <p:spPr>
                      <a:xfrm>
                        <a:off x="1979712" y="3933056"/>
                        <a:ext cx="2298496" cy="1728192"/>
                      </a:xfrm>
                      <a:prstGeom prst="parallelogram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grpSp>
                    <p:nvGrpSpPr>
                      <p:cNvPr id="17" name="Skupina 16"/>
                      <p:cNvGrpSpPr/>
                      <p:nvPr/>
                    </p:nvGrpSpPr>
                    <p:grpSpPr>
                      <a:xfrm>
                        <a:off x="1979712" y="3933056"/>
                        <a:ext cx="2298496" cy="1728192"/>
                        <a:chOff x="1979712" y="3933056"/>
                        <a:chExt cx="2298496" cy="1728192"/>
                      </a:xfrm>
                    </p:grpSpPr>
                    <p:cxnSp>
                      <p:nvCxnSpPr>
                        <p:cNvPr id="14" name="Přímá spojnice 13"/>
                        <p:cNvCxnSpPr/>
                        <p:nvPr/>
                      </p:nvCxnSpPr>
                      <p:spPr>
                        <a:xfrm flipV="1">
                          <a:off x="1979712" y="3933056"/>
                          <a:ext cx="2298496" cy="172819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6" name="Přímá spojnice 15"/>
                        <p:cNvCxnSpPr/>
                        <p:nvPr/>
                      </p:nvCxnSpPr>
                      <p:spPr>
                        <a:xfrm>
                          <a:off x="2300299" y="3933056"/>
                          <a:ext cx="1668863" cy="172819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cxnSp>
                  <p:nvCxnSpPr>
                    <p:cNvPr id="24" name="Přímá spojnice 23"/>
                    <p:cNvCxnSpPr/>
                    <p:nvPr/>
                  </p:nvCxnSpPr>
                  <p:spPr>
                    <a:xfrm>
                      <a:off x="3122239" y="1268760"/>
                      <a:ext cx="1142528" cy="302433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Přímá spojnice 27"/>
                    <p:cNvCxnSpPr/>
                    <p:nvPr/>
                  </p:nvCxnSpPr>
                  <p:spPr>
                    <a:xfrm flipH="1" flipV="1">
                      <a:off x="3128960" y="1268760"/>
                      <a:ext cx="826760" cy="4752528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Přímá spojnice 29"/>
                    <p:cNvCxnSpPr/>
                    <p:nvPr/>
                  </p:nvCxnSpPr>
                  <p:spPr>
                    <a:xfrm flipV="1">
                      <a:off x="1966271" y="1268760"/>
                      <a:ext cx="1168460" cy="4752528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9" name="Přímá spojnice 48"/>
                  <p:cNvCxnSpPr/>
                  <p:nvPr/>
                </p:nvCxnSpPr>
                <p:spPr>
                  <a:xfrm>
                    <a:off x="3320797" y="1772816"/>
                    <a:ext cx="1" cy="1771108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Přímá spojnice 60"/>
                  <p:cNvCxnSpPr>
                    <a:stCxn id="46" idx="4"/>
                  </p:cNvCxnSpPr>
                  <p:nvPr/>
                </p:nvCxnSpPr>
                <p:spPr>
                  <a:xfrm flipH="1">
                    <a:off x="3318760" y="3938596"/>
                    <a:ext cx="2037" cy="1310242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sp>
        <p:nvSpPr>
          <p:cNvPr id="62" name="TextovéPole 61"/>
          <p:cNvSpPr txBox="1"/>
          <p:nvPr/>
        </p:nvSpPr>
        <p:spPr>
          <a:xfrm>
            <a:off x="467544" y="5629890"/>
            <a:ext cx="26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 vázy, květináče, hrníčky…</a:t>
            </a:r>
            <a:endParaRPr lang="cs-CZ" dirty="0"/>
          </a:p>
        </p:txBody>
      </p:sp>
      <p:grpSp>
        <p:nvGrpSpPr>
          <p:cNvPr id="68" name="Skupina 67"/>
          <p:cNvGrpSpPr/>
          <p:nvPr/>
        </p:nvGrpSpPr>
        <p:grpSpPr>
          <a:xfrm rot="10800000">
            <a:off x="5796133" y="2710244"/>
            <a:ext cx="2468822" cy="3054034"/>
            <a:chOff x="1966270" y="1772816"/>
            <a:chExt cx="2677738" cy="4248472"/>
          </a:xfrm>
          <a:solidFill>
            <a:schemeClr val="accent3">
              <a:lumMod val="60000"/>
              <a:lumOff val="40000"/>
            </a:schemeClr>
          </a:solidFill>
        </p:grpSpPr>
        <p:cxnSp>
          <p:nvCxnSpPr>
            <p:cNvPr id="69" name="Přímá spojnice 68"/>
            <p:cNvCxnSpPr/>
            <p:nvPr/>
          </p:nvCxnSpPr>
          <p:spPr>
            <a:xfrm rot="10800000" flipH="1">
              <a:off x="2300961" y="1772816"/>
              <a:ext cx="1019835" cy="2703573"/>
            </a:xfrm>
            <a:prstGeom prst="lin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" name="Skupina 69"/>
            <p:cNvGrpSpPr/>
            <p:nvPr/>
          </p:nvGrpSpPr>
          <p:grpSpPr>
            <a:xfrm>
              <a:off x="1966270" y="1772816"/>
              <a:ext cx="2677738" cy="4248472"/>
              <a:chOff x="1966270" y="1772816"/>
              <a:chExt cx="2677738" cy="4248472"/>
            </a:xfrm>
            <a:grpFill/>
          </p:grpSpPr>
          <p:sp>
            <p:nvSpPr>
              <p:cNvPr id="71" name="Kosoúhelník 70"/>
              <p:cNvSpPr/>
              <p:nvPr/>
            </p:nvSpPr>
            <p:spPr>
              <a:xfrm>
                <a:off x="2636721" y="3149252"/>
                <a:ext cx="1368152" cy="789344"/>
              </a:xfrm>
              <a:prstGeom prst="parallelogram">
                <a:avLst/>
              </a:prstGeom>
              <a:grpFill/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  <p:grpSp>
            <p:nvGrpSpPr>
              <p:cNvPr id="72" name="Skupina 71"/>
              <p:cNvGrpSpPr/>
              <p:nvPr/>
            </p:nvGrpSpPr>
            <p:grpSpPr>
              <a:xfrm>
                <a:off x="1966270" y="1772816"/>
                <a:ext cx="2677738" cy="4248472"/>
                <a:chOff x="1966270" y="1772816"/>
                <a:chExt cx="2677738" cy="4248472"/>
              </a:xfrm>
              <a:grpFill/>
            </p:grpSpPr>
            <p:cxnSp>
              <p:nvCxnSpPr>
                <p:cNvPr id="73" name="Přímá spojnice 72"/>
                <p:cNvCxnSpPr/>
                <p:nvPr/>
              </p:nvCxnSpPr>
              <p:spPr>
                <a:xfrm flipH="1">
                  <a:off x="2636721" y="3149252"/>
                  <a:ext cx="1368152" cy="789344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Přímá spojnice 73"/>
                <p:cNvCxnSpPr/>
                <p:nvPr/>
              </p:nvCxnSpPr>
              <p:spPr>
                <a:xfrm rot="10800000" flipH="1" flipV="1">
                  <a:off x="2810877" y="3149249"/>
                  <a:ext cx="1015321" cy="789347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5" name="Skupina 74"/>
                <p:cNvGrpSpPr/>
                <p:nvPr/>
              </p:nvGrpSpPr>
              <p:grpSpPr>
                <a:xfrm>
                  <a:off x="1966270" y="1772816"/>
                  <a:ext cx="2677738" cy="4248472"/>
                  <a:chOff x="1966270" y="1772816"/>
                  <a:chExt cx="2677738" cy="4248472"/>
                </a:xfrm>
                <a:grpFill/>
              </p:grpSpPr>
              <p:grpSp>
                <p:nvGrpSpPr>
                  <p:cNvPr id="76" name="Skupina 75"/>
                  <p:cNvGrpSpPr/>
                  <p:nvPr/>
                </p:nvGrpSpPr>
                <p:grpSpPr>
                  <a:xfrm>
                    <a:off x="1966270" y="1772816"/>
                    <a:ext cx="2677738" cy="4248472"/>
                    <a:chOff x="1966271" y="1268760"/>
                    <a:chExt cx="2298497" cy="4752528"/>
                  </a:xfrm>
                  <a:grpFill/>
                </p:grpSpPr>
                <p:grpSp>
                  <p:nvGrpSpPr>
                    <p:cNvPr id="79" name="Skupina 78"/>
                    <p:cNvGrpSpPr/>
                    <p:nvPr/>
                  </p:nvGrpSpPr>
                  <p:grpSpPr>
                    <a:xfrm>
                      <a:off x="1966271" y="4293096"/>
                      <a:ext cx="2298497" cy="1728192"/>
                      <a:chOff x="1979712" y="3933056"/>
                      <a:chExt cx="2298497" cy="1728192"/>
                    </a:xfrm>
                    <a:grpFill/>
                  </p:grpSpPr>
                  <p:sp>
                    <p:nvSpPr>
                      <p:cNvPr id="83" name="Kosoúhelník 82"/>
                      <p:cNvSpPr/>
                      <p:nvPr/>
                    </p:nvSpPr>
                    <p:spPr>
                      <a:xfrm>
                        <a:off x="1979713" y="3933056"/>
                        <a:ext cx="2298496" cy="1728192"/>
                      </a:xfrm>
                      <a:prstGeom prst="parallelogram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grpSp>
                    <p:nvGrpSpPr>
                      <p:cNvPr id="84" name="Skupina 83"/>
                      <p:cNvGrpSpPr/>
                      <p:nvPr/>
                    </p:nvGrpSpPr>
                    <p:grpSpPr>
                      <a:xfrm>
                        <a:off x="1979712" y="3933056"/>
                        <a:ext cx="2298496" cy="1728192"/>
                        <a:chOff x="1979712" y="3933056"/>
                        <a:chExt cx="2298496" cy="1728192"/>
                      </a:xfrm>
                      <a:grpFill/>
                    </p:grpSpPr>
                    <p:cxnSp>
                      <p:nvCxnSpPr>
                        <p:cNvPr id="85" name="Přímá spojnice 84"/>
                        <p:cNvCxnSpPr/>
                        <p:nvPr/>
                      </p:nvCxnSpPr>
                      <p:spPr>
                        <a:xfrm flipV="1">
                          <a:off x="1979712" y="3933056"/>
                          <a:ext cx="2298496" cy="1728192"/>
                        </a:xfrm>
                        <a:prstGeom prst="line">
                          <a:avLst/>
                        </a:prstGeom>
                        <a:grpFill/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6" name="Přímá spojnice 85"/>
                        <p:cNvCxnSpPr/>
                        <p:nvPr/>
                      </p:nvCxnSpPr>
                      <p:spPr>
                        <a:xfrm rot="10800000" flipH="1" flipV="1">
                          <a:off x="2267000" y="3933056"/>
                          <a:ext cx="1743045" cy="1728192"/>
                        </a:xfrm>
                        <a:prstGeom prst="line">
                          <a:avLst/>
                        </a:prstGeom>
                        <a:grpFill/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cxnSp>
                  <p:nvCxnSpPr>
                    <p:cNvPr id="80" name="Přímá spojnice 79"/>
                    <p:cNvCxnSpPr/>
                    <p:nvPr/>
                  </p:nvCxnSpPr>
                  <p:spPr>
                    <a:xfrm>
                      <a:off x="3122239" y="1268760"/>
                      <a:ext cx="1142528" cy="3024336"/>
                    </a:xfrm>
                    <a:prstGeom prst="line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" name="Přímá spojnice 80"/>
                    <p:cNvCxnSpPr/>
                    <p:nvPr/>
                  </p:nvCxnSpPr>
                  <p:spPr>
                    <a:xfrm rot="10800000">
                      <a:off x="3128960" y="1268760"/>
                      <a:ext cx="867644" cy="4752528"/>
                    </a:xfrm>
                    <a:prstGeom prst="line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" name="Přímá spojnice 81"/>
                    <p:cNvCxnSpPr/>
                    <p:nvPr/>
                  </p:nvCxnSpPr>
                  <p:spPr>
                    <a:xfrm flipV="1">
                      <a:off x="1966271" y="1268760"/>
                      <a:ext cx="1168460" cy="4752528"/>
                    </a:xfrm>
                    <a:prstGeom prst="line">
                      <a:avLst/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77" name="Přímá spojnice 76"/>
                  <p:cNvCxnSpPr/>
                  <p:nvPr/>
                </p:nvCxnSpPr>
                <p:spPr>
                  <a:xfrm>
                    <a:off x="3320797" y="1772816"/>
                    <a:ext cx="1" cy="1771108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Přímá spojnice 77"/>
                  <p:cNvCxnSpPr>
                    <a:stCxn id="71" idx="4"/>
                  </p:cNvCxnSpPr>
                  <p:nvPr/>
                </p:nvCxnSpPr>
                <p:spPr>
                  <a:xfrm flipH="1">
                    <a:off x="3318760" y="3938596"/>
                    <a:ext cx="2037" cy="1310242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pic>
        <p:nvPicPr>
          <p:cNvPr id="42" name="Picture 2" descr="C:\Users\Jolly\AppData\Local\Microsoft\Windows\Temporary Internet Files\Content.IE5\EUTRRMHO\MC90023460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494330"/>
            <a:ext cx="1772107" cy="1771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045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Objem jehlanu</a:t>
            </a:r>
            <a:endParaRPr lang="cs-CZ" dirty="0"/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2772162" cy="3996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" name="Skupina 13"/>
          <p:cNvGrpSpPr/>
          <p:nvPr/>
        </p:nvGrpSpPr>
        <p:grpSpPr>
          <a:xfrm>
            <a:off x="539552" y="1628800"/>
            <a:ext cx="2736304" cy="3960440"/>
            <a:chOff x="539552" y="1628800"/>
            <a:chExt cx="2736304" cy="3960440"/>
          </a:xfrm>
        </p:grpSpPr>
        <p:cxnSp>
          <p:nvCxnSpPr>
            <p:cNvPr id="6" name="Přímá spojnice 5"/>
            <p:cNvCxnSpPr/>
            <p:nvPr/>
          </p:nvCxnSpPr>
          <p:spPr>
            <a:xfrm flipV="1">
              <a:off x="539552" y="4941168"/>
              <a:ext cx="720080" cy="648072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 flipV="1">
              <a:off x="1259632" y="1628800"/>
              <a:ext cx="0" cy="3312368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1259632" y="4941168"/>
              <a:ext cx="2016224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ovéPole 14"/>
              <p:cNvSpPr txBox="1"/>
              <p:nvPr/>
            </p:nvSpPr>
            <p:spPr>
              <a:xfrm>
                <a:off x="4211961" y="2204864"/>
                <a:ext cx="3744416" cy="3010311"/>
              </a:xfrm>
              <a:prstGeom prst="rect">
                <a:avLst/>
              </a:prstGeom>
              <a:noFill/>
              <a:ln w="28575"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J</a:t>
                </a:r>
                <a:r>
                  <a:rPr lang="cs-CZ" dirty="0" smtClean="0"/>
                  <a:t>ehlan zaujímá  1/3 objemu kolmého hranolu se shodnými podstavami</a:t>
                </a:r>
              </a:p>
              <a:p>
                <a:pPr marL="285750" indent="-285750">
                  <a:buFontTx/>
                  <a:buChar char="-"/>
                </a:pPr>
                <a:r>
                  <a:rPr lang="cs-CZ" dirty="0" smtClean="0"/>
                  <a:t>vyjdeme-li z obecného vzorce pro objem hranolu V = </a:t>
                </a:r>
                <a:r>
                  <a:rPr lang="cs-CZ" dirty="0" smtClean="0"/>
                  <a:t>S</a:t>
                </a:r>
                <a:r>
                  <a:rPr lang="cs-CZ" baseline="-25000" dirty="0" smtClean="0"/>
                  <a:t>p</a:t>
                </a:r>
                <a:r>
                  <a:rPr lang="cs-CZ" dirty="0" smtClean="0"/>
                  <a:t> . V , pak objem kužele se vypočítá podle vzorce</a:t>
                </a:r>
              </a:p>
              <a:p>
                <a:pPr marL="285750" indent="-285750">
                  <a:buFontTx/>
                  <a:buChar char="-"/>
                </a:pPr>
                <a:endParaRPr lang="cs-CZ" dirty="0" smtClean="0"/>
              </a:p>
              <a:p>
                <a:r>
                  <a:rPr lang="cs-CZ" sz="3200" dirty="0" smtClean="0"/>
                  <a:t>         V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3200" i="1" dirty="0" smtClean="0">
                            <a:latin typeface="Cambria Math"/>
                          </a:rPr>
                          <m:t>𝑆</m:t>
                        </m:r>
                        <m:r>
                          <a:rPr lang="cs-CZ" sz="3200" i="1" baseline="-25000" dirty="0" err="1" smtClean="0">
                            <a:latin typeface="Cambria Math"/>
                          </a:rPr>
                          <m:t>𝑝</m:t>
                        </m:r>
                        <m:r>
                          <a:rPr lang="cs-CZ" sz="3200" i="1" dirty="0" smtClean="0">
                            <a:latin typeface="Cambria Math"/>
                          </a:rPr>
                          <m:t> . </m:t>
                        </m:r>
                        <m:r>
                          <a:rPr lang="cs-CZ" sz="3200" b="0" i="1" dirty="0" smtClean="0">
                            <a:latin typeface="Cambria Math"/>
                          </a:rPr>
                          <m:t>𝑣</m:t>
                        </m:r>
                      </m:num>
                      <m:den>
                        <m:r>
                          <a:rPr lang="cs-CZ" sz="3200" b="0" i="1" dirty="0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cs-CZ" sz="3200" dirty="0" smtClean="0"/>
              </a:p>
              <a:p>
                <a:pPr marL="285750" indent="-285750">
                  <a:buFontTx/>
                  <a:buChar char="-"/>
                </a:pPr>
                <a:endParaRPr lang="cs-CZ" dirty="0"/>
              </a:p>
            </p:txBody>
          </p:sp>
        </mc:Choice>
        <mc:Fallback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1" y="2204864"/>
                <a:ext cx="3744416" cy="3010311"/>
              </a:xfrm>
              <a:prstGeom prst="rect">
                <a:avLst/>
              </a:prstGeom>
              <a:blipFill rotWithShape="1">
                <a:blip r:embed="rId3"/>
                <a:stretch>
                  <a:fillRect l="-1131" t="-601"/>
                </a:stretch>
              </a:blipFill>
              <a:ln w="28575"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468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92211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Povrch jehlanu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ovéPole 23"/>
              <p:cNvSpPr txBox="1"/>
              <p:nvPr/>
            </p:nvSpPr>
            <p:spPr>
              <a:xfrm>
                <a:off x="323528" y="1631972"/>
                <a:ext cx="3312368" cy="456830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Povrch se skládá z obsahu podstavy (n-úhelníku) a obsahů příslušného počtu trojúhelníků pláště. </a:t>
                </a:r>
              </a:p>
              <a:p>
                <a:r>
                  <a:rPr lang="cs-CZ" dirty="0" smtClean="0"/>
                  <a:t>V tomto případě </a:t>
                </a:r>
              </a:p>
              <a:p>
                <a:endParaRPr lang="cs-CZ" dirty="0" smtClean="0"/>
              </a:p>
              <a:p>
                <a:r>
                  <a:rPr lang="cs-CZ" dirty="0"/>
                  <a:t> </a:t>
                </a:r>
                <a:r>
                  <a:rPr lang="cs-CZ" dirty="0" smtClean="0"/>
                  <a:t>    S = </a:t>
                </a:r>
                <a:r>
                  <a:rPr lang="cs-CZ" dirty="0"/>
                  <a:t>S</a:t>
                </a:r>
                <a:r>
                  <a:rPr lang="cs-CZ" baseline="-25000" dirty="0" smtClean="0"/>
                  <a:t>p</a:t>
                </a:r>
                <a:r>
                  <a:rPr lang="cs-CZ" dirty="0" smtClean="0"/>
                  <a:t> + 5.S∆</a:t>
                </a:r>
              </a:p>
              <a:p>
                <a:endParaRPr lang="cs-CZ" dirty="0" smtClean="0"/>
              </a:p>
              <a:p>
                <a:r>
                  <a:rPr lang="cs-CZ" dirty="0"/>
                  <a:t> </a:t>
                </a:r>
                <a:r>
                  <a:rPr lang="cs-CZ" dirty="0" smtClean="0"/>
                  <a:t>    S = 5.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  <m:r>
                          <a:rPr lang="cs-CZ" b="0" i="1" smtClean="0">
                            <a:latin typeface="Cambria Math"/>
                          </a:rPr>
                          <m:t> . </m:t>
                        </m:r>
                        <m:sSub>
                          <m:sSub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  <m:r>
                          <a:rPr lang="cs-CZ" b="0" i="1" smtClean="0"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 + 5.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  <m:r>
                          <a:rPr lang="cs-CZ" b="0" i="1" smtClean="0">
                            <a:latin typeface="Cambria Math"/>
                          </a:rPr>
                          <m:t> . </m:t>
                        </m:r>
                        <m:sSub>
                          <m:sSub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𝑠</m:t>
                            </m:r>
                          </m:sub>
                        </m:sSub>
                        <m:r>
                          <a:rPr lang="cs-CZ" b="0" i="1" smtClean="0"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 </a:t>
                </a:r>
              </a:p>
              <a:p>
                <a:endParaRPr lang="cs-CZ" dirty="0"/>
              </a:p>
              <a:p>
                <a:r>
                  <a:rPr lang="cs-CZ" dirty="0" smtClean="0"/>
                  <a:t>Čtvercová podstava:</a:t>
                </a:r>
              </a:p>
              <a:p>
                <a:r>
                  <a:rPr lang="cs-CZ" dirty="0"/>
                  <a:t> </a:t>
                </a:r>
                <a:r>
                  <a:rPr lang="cs-CZ" dirty="0" smtClean="0"/>
                  <a:t>    S = a</a:t>
                </a:r>
                <a:r>
                  <a:rPr lang="cs-CZ" baseline="30000" dirty="0" smtClean="0"/>
                  <a:t>2 </a:t>
                </a:r>
                <a:r>
                  <a:rPr lang="cs-CZ" dirty="0" smtClean="0"/>
                  <a:t>+ 4.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  <m:r>
                          <a:rPr lang="cs-CZ" b="0" i="1" smtClean="0">
                            <a:latin typeface="Cambria Math"/>
                          </a:rPr>
                          <m:t> . </m:t>
                        </m:r>
                        <m:sSub>
                          <m:sSub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  <m:r>
                          <a:rPr lang="cs-CZ" b="0" i="1" smtClean="0"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cs-CZ" dirty="0" smtClean="0"/>
              </a:p>
              <a:p>
                <a:endParaRPr lang="cs-CZ" dirty="0" smtClean="0"/>
              </a:p>
              <a:p>
                <a:r>
                  <a:rPr lang="cs-CZ" dirty="0" smtClean="0"/>
                  <a:t>Obdélníková podstava:</a:t>
                </a:r>
              </a:p>
              <a:p>
                <a:r>
                  <a:rPr lang="cs-CZ" dirty="0"/>
                  <a:t> </a:t>
                </a:r>
                <a:r>
                  <a:rPr lang="cs-CZ" dirty="0" smtClean="0"/>
                  <a:t>    S = a . b + 2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  <m:r>
                          <a:rPr lang="cs-CZ" b="0" i="1" smtClean="0">
                            <a:latin typeface="Cambria Math"/>
                          </a:rPr>
                          <m:t> . </m:t>
                        </m:r>
                        <m:sSub>
                          <m:sSub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  <m:r>
                          <a:rPr lang="cs-CZ" b="0" i="1" smtClean="0"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 + 2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𝑏</m:t>
                        </m:r>
                        <m:r>
                          <a:rPr lang="cs-CZ" b="0" i="1" smtClean="0">
                            <a:latin typeface="Cambria Math"/>
                          </a:rPr>
                          <m:t> . </m:t>
                        </m:r>
                        <m:sSub>
                          <m:sSub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𝑏</m:t>
                            </m:r>
                          </m:sub>
                        </m:sSub>
                        <m:r>
                          <a:rPr lang="cs-CZ" b="0" i="1" smtClean="0"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631972"/>
                <a:ext cx="3312368" cy="4568302"/>
              </a:xfrm>
              <a:prstGeom prst="rect">
                <a:avLst/>
              </a:prstGeom>
              <a:blipFill rotWithShape="1">
                <a:blip r:embed="rId2"/>
                <a:stretch>
                  <a:fillRect l="-1097" t="-3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0" name="Skupina 49"/>
          <p:cNvGrpSpPr/>
          <p:nvPr/>
        </p:nvGrpSpPr>
        <p:grpSpPr>
          <a:xfrm>
            <a:off x="3864160" y="1478952"/>
            <a:ext cx="4765758" cy="4621319"/>
            <a:chOff x="3995936" y="1628800"/>
            <a:chExt cx="4765758" cy="4621319"/>
          </a:xfrm>
        </p:grpSpPr>
        <p:grpSp>
          <p:nvGrpSpPr>
            <p:cNvPr id="49" name="Skupina 48"/>
            <p:cNvGrpSpPr/>
            <p:nvPr/>
          </p:nvGrpSpPr>
          <p:grpSpPr>
            <a:xfrm>
              <a:off x="3995936" y="1628800"/>
              <a:ext cx="4765758" cy="4621319"/>
              <a:chOff x="3995936" y="1628800"/>
              <a:chExt cx="4765758" cy="4621319"/>
            </a:xfrm>
          </p:grpSpPr>
          <p:grpSp>
            <p:nvGrpSpPr>
              <p:cNvPr id="17" name="Skupina 16"/>
              <p:cNvGrpSpPr/>
              <p:nvPr/>
            </p:nvGrpSpPr>
            <p:grpSpPr>
              <a:xfrm>
                <a:off x="3995936" y="1628800"/>
                <a:ext cx="4765758" cy="4621319"/>
                <a:chOff x="1803976" y="2245162"/>
                <a:chExt cx="5106245" cy="4951487"/>
              </a:xfrm>
            </p:grpSpPr>
            <p:sp>
              <p:nvSpPr>
                <p:cNvPr id="16" name="Rovnoramenný trojúhelník 15"/>
                <p:cNvSpPr/>
                <p:nvPr/>
              </p:nvSpPr>
              <p:spPr>
                <a:xfrm rot="2160648">
                  <a:off x="4755623" y="2260716"/>
                  <a:ext cx="1263156" cy="1782287"/>
                </a:xfrm>
                <a:prstGeom prst="triangle">
                  <a:avLst>
                    <a:gd name="adj" fmla="val 50164"/>
                  </a:avLst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635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18" name="Rovnoramenný trojúhelník 17"/>
                <p:cNvSpPr/>
                <p:nvPr/>
              </p:nvSpPr>
              <p:spPr>
                <a:xfrm rot="10800000">
                  <a:off x="3736517" y="5414362"/>
                  <a:ext cx="1243395" cy="1782287"/>
                </a:xfrm>
                <a:prstGeom prst="triangle">
                  <a:avLst>
                    <a:gd name="adj" fmla="val 50164"/>
                  </a:avLst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635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19" name="Rovnoramenný trojúhelník 18"/>
                <p:cNvSpPr/>
                <p:nvPr/>
              </p:nvSpPr>
              <p:spPr>
                <a:xfrm rot="19473301">
                  <a:off x="2712688" y="2245162"/>
                  <a:ext cx="1263156" cy="1782287"/>
                </a:xfrm>
                <a:prstGeom prst="triangle">
                  <a:avLst>
                    <a:gd name="adj" fmla="val 50164"/>
                  </a:avLst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635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cs-CZ" dirty="0" smtClean="0"/>
                    <a:t> </a:t>
                  </a:r>
                  <a:endParaRPr lang="cs-CZ" dirty="0"/>
                </a:p>
              </p:txBody>
            </p:sp>
            <p:sp>
              <p:nvSpPr>
                <p:cNvPr id="20" name="Rovnoramenný trojúhelník 19"/>
                <p:cNvSpPr/>
                <p:nvPr/>
              </p:nvSpPr>
              <p:spPr>
                <a:xfrm rot="6496385">
                  <a:off x="5390406" y="4210986"/>
                  <a:ext cx="1257344" cy="1782287"/>
                </a:xfrm>
                <a:prstGeom prst="triangle">
                  <a:avLst>
                    <a:gd name="adj" fmla="val 50164"/>
                  </a:avLst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635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21" name="Rovnoramenný trojúhelník 20"/>
                <p:cNvSpPr/>
                <p:nvPr/>
              </p:nvSpPr>
              <p:spPr>
                <a:xfrm rot="15133640">
                  <a:off x="2063542" y="4207356"/>
                  <a:ext cx="1263156" cy="1782287"/>
                </a:xfrm>
                <a:prstGeom prst="triangle">
                  <a:avLst>
                    <a:gd name="adj" fmla="val 50164"/>
                  </a:avLst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635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15" name="Pravidelný pětiúhelník 14"/>
                <p:cNvSpPr/>
                <p:nvPr/>
              </p:nvSpPr>
              <p:spPr>
                <a:xfrm>
                  <a:off x="3347864" y="3501008"/>
                  <a:ext cx="2009023" cy="1913356"/>
                </a:xfrm>
                <a:prstGeom prst="pentagon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1270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</p:grpSp>
          <p:cxnSp>
            <p:nvCxnSpPr>
              <p:cNvPr id="47" name="Přímá spojnice 46"/>
              <p:cNvCxnSpPr>
                <a:stCxn id="21" idx="4"/>
                <a:endCxn id="15" idx="0"/>
              </p:cNvCxnSpPr>
              <p:nvPr/>
            </p:nvCxnSpPr>
            <p:spPr>
              <a:xfrm flipV="1">
                <a:off x="5439757" y="2800905"/>
                <a:ext cx="934650" cy="67576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Skupina 37"/>
            <p:cNvGrpSpPr/>
            <p:nvPr/>
          </p:nvGrpSpPr>
          <p:grpSpPr>
            <a:xfrm>
              <a:off x="5436879" y="2800905"/>
              <a:ext cx="1875056" cy="1785771"/>
              <a:chOff x="5436879" y="2800905"/>
              <a:chExt cx="1875056" cy="1785771"/>
            </a:xfrm>
          </p:grpSpPr>
          <p:cxnSp>
            <p:nvCxnSpPr>
              <p:cNvPr id="26" name="Přímá spojnice 25"/>
              <p:cNvCxnSpPr>
                <a:stCxn id="15" idx="0"/>
              </p:cNvCxnSpPr>
              <p:nvPr/>
            </p:nvCxnSpPr>
            <p:spPr>
              <a:xfrm>
                <a:off x="6374407" y="2800905"/>
                <a:ext cx="5449" cy="98813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/>
              <p:cNvCxnSpPr/>
              <p:nvPr/>
            </p:nvCxnSpPr>
            <p:spPr>
              <a:xfrm flipH="1">
                <a:off x="5807246" y="3789040"/>
                <a:ext cx="567161" cy="7976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28"/>
              <p:cNvCxnSpPr>
                <a:stCxn id="15" idx="1"/>
              </p:cNvCxnSpPr>
              <p:nvPr/>
            </p:nvCxnSpPr>
            <p:spPr>
              <a:xfrm>
                <a:off x="5436879" y="3483007"/>
                <a:ext cx="959193" cy="3054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29"/>
              <p:cNvCxnSpPr>
                <a:endCxn id="15" idx="4"/>
              </p:cNvCxnSpPr>
              <p:nvPr/>
            </p:nvCxnSpPr>
            <p:spPr>
              <a:xfrm>
                <a:off x="6374407" y="3789040"/>
                <a:ext cx="579424" cy="79763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Přímá spojnice 35"/>
              <p:cNvCxnSpPr>
                <a:stCxn id="15" idx="5"/>
              </p:cNvCxnSpPr>
              <p:nvPr/>
            </p:nvCxnSpPr>
            <p:spPr>
              <a:xfrm flipH="1">
                <a:off x="6396072" y="3483007"/>
                <a:ext cx="915863" cy="30603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0" name="Přímá spojnice 39"/>
          <p:cNvCxnSpPr>
            <a:endCxn id="19" idx="0"/>
          </p:cNvCxnSpPr>
          <p:nvPr/>
        </p:nvCxnSpPr>
        <p:spPr>
          <a:xfrm flipH="1" flipV="1">
            <a:off x="4820985" y="1631972"/>
            <a:ext cx="1427096" cy="20072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véPole 42"/>
          <p:cNvSpPr txBox="1"/>
          <p:nvPr/>
        </p:nvSpPr>
        <p:spPr>
          <a:xfrm>
            <a:off x="5593082" y="2473117"/>
            <a:ext cx="348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v</a:t>
            </a:r>
            <a:r>
              <a:rPr lang="cs-CZ" baseline="-25000" dirty="0" err="1" smtClean="0"/>
              <a:t>s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5834543" y="3221716"/>
            <a:ext cx="359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</a:t>
            </a:r>
            <a:r>
              <a:rPr lang="cs-CZ" baseline="-25000" dirty="0" smtClean="0"/>
              <a:t>a</a:t>
            </a:r>
            <a:endParaRPr lang="cs-CZ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5534364" y="2960139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6953831" y="5013176"/>
            <a:ext cx="19498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err="1" smtClean="0"/>
              <a:t>V</a:t>
            </a:r>
            <a:r>
              <a:rPr lang="cs-CZ" sz="1600" baseline="-25000" dirty="0" err="1" smtClean="0"/>
              <a:t>s</a:t>
            </a:r>
            <a:r>
              <a:rPr lang="cs-CZ" sz="1600" dirty="0" smtClean="0"/>
              <a:t> </a:t>
            </a:r>
            <a:r>
              <a:rPr lang="cs-CZ" sz="1600" dirty="0" smtClean="0"/>
              <a:t>– výška stěnového trojúhelníku</a:t>
            </a:r>
          </a:p>
          <a:p>
            <a:r>
              <a:rPr lang="cs-CZ" sz="1600" dirty="0" smtClean="0"/>
              <a:t>V</a:t>
            </a:r>
            <a:r>
              <a:rPr lang="cs-CZ" sz="1600" baseline="-25000" dirty="0" smtClean="0"/>
              <a:t>a</a:t>
            </a:r>
            <a:r>
              <a:rPr lang="cs-CZ" sz="1600" dirty="0" smtClean="0"/>
              <a:t> – výška trojúhelníku v podstavě</a:t>
            </a:r>
          </a:p>
          <a:p>
            <a:r>
              <a:rPr lang="cs-CZ" sz="1600" dirty="0" smtClean="0"/>
              <a:t>a – hrana podstavy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03190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6" grpId="0"/>
      <p:bldP spid="48" grpId="0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073427"/>
          </a:xfrm>
        </p:spPr>
        <p:txBody>
          <a:bodyPr>
            <a:normAutofit/>
          </a:bodyPr>
          <a:lstStyle/>
          <a:p>
            <a:r>
              <a:rPr lang="cs-CZ" sz="1800" i="1" u="sng" dirty="0" smtClean="0"/>
              <a:t>Varianta A</a:t>
            </a:r>
          </a:p>
          <a:p>
            <a:r>
              <a:rPr lang="cs-CZ" sz="2000" i="1" dirty="0" smtClean="0"/>
              <a:t>Vypočítej přibližnou hmotnost obelisku z mrákotínské žuly na nádvoří Pražského hradu - spodní </a:t>
            </a:r>
            <a:r>
              <a:rPr lang="cs-CZ" sz="2000" i="1" dirty="0"/>
              <a:t>základna je </a:t>
            </a:r>
            <a:r>
              <a:rPr lang="cs-CZ" sz="2000" i="1" dirty="0" smtClean="0"/>
              <a:t>čtvercová o </a:t>
            </a:r>
            <a:r>
              <a:rPr lang="cs-CZ" sz="2000" i="1" dirty="0"/>
              <a:t>hraně délky 181,5 </a:t>
            </a:r>
            <a:r>
              <a:rPr lang="cs-CZ" sz="2000" i="1" dirty="0" smtClean="0"/>
              <a:t>cm, vysoký je 15,42 m.</a:t>
            </a:r>
            <a:r>
              <a:rPr lang="cs-CZ" sz="2000" i="1" dirty="0"/>
              <a:t> </a:t>
            </a:r>
            <a:r>
              <a:rPr lang="cs-CZ" sz="2000" i="1" dirty="0" smtClean="0"/>
              <a:t>Horní hrana - také </a:t>
            </a:r>
            <a:r>
              <a:rPr lang="cs-CZ" sz="2000" i="1" dirty="0"/>
              <a:t>čtvercového tvaru – má hranu o délce 123,4 </a:t>
            </a:r>
            <a:r>
              <a:rPr lang="cs-CZ" sz="2000" i="1" dirty="0" smtClean="0"/>
              <a:t>cm (jedná se tedy o komolý jehlan, přičemž výška celého jehlanu by byla 48,16 m. </a:t>
            </a:r>
            <a:r>
              <a:rPr lang="cs-CZ" sz="2000" i="1" dirty="0"/>
              <a:t>H</a:t>
            </a:r>
            <a:r>
              <a:rPr lang="cs-CZ" sz="2000" i="1" dirty="0" smtClean="0"/>
              <a:t>motnost mrákotínské žuly je 2,640 t/m³.</a:t>
            </a:r>
          </a:p>
          <a:p>
            <a:endParaRPr lang="cs-CZ" sz="2000" dirty="0"/>
          </a:p>
          <a:p>
            <a:r>
              <a:rPr lang="cs-CZ" sz="2000" b="1" dirty="0" smtClean="0">
                <a:solidFill>
                  <a:srgbClr val="FF0000"/>
                </a:solidFill>
              </a:rPr>
              <a:t>Řešení:</a:t>
            </a:r>
          </a:p>
          <a:p>
            <a:r>
              <a:rPr lang="cs-CZ" sz="1800" dirty="0" smtClean="0"/>
              <a:t>Vypočítáme objem celého jehlanu a pak „vršku“, který chybí, a získáme tak objem obelisku. V</a:t>
            </a:r>
            <a:r>
              <a:rPr lang="cs-CZ" sz="1800" baseline="-25000" dirty="0" smtClean="0"/>
              <a:t>1</a:t>
            </a:r>
            <a:r>
              <a:rPr lang="cs-CZ" sz="1800" dirty="0" smtClean="0"/>
              <a:t> – V</a:t>
            </a:r>
            <a:r>
              <a:rPr lang="cs-CZ" sz="1800" baseline="-25000" dirty="0" smtClean="0"/>
              <a:t>2</a:t>
            </a:r>
          </a:p>
          <a:p>
            <a:r>
              <a:rPr lang="cs-CZ" sz="1800" dirty="0"/>
              <a:t>a</a:t>
            </a:r>
            <a:r>
              <a:rPr lang="cs-CZ" sz="1800" baseline="-25000" dirty="0" smtClean="0"/>
              <a:t>1 </a:t>
            </a:r>
            <a:r>
              <a:rPr lang="cs-CZ" sz="1800" dirty="0" smtClean="0"/>
              <a:t>= 1,815m,  v</a:t>
            </a:r>
            <a:r>
              <a:rPr lang="cs-CZ" sz="1800" baseline="-25000" dirty="0" smtClean="0"/>
              <a:t>1  </a:t>
            </a:r>
            <a:r>
              <a:rPr lang="cs-CZ" sz="1800" dirty="0" smtClean="0"/>
              <a:t>= 48,16m, a</a:t>
            </a:r>
            <a:r>
              <a:rPr lang="cs-CZ" sz="1800" baseline="-25000" dirty="0" smtClean="0"/>
              <a:t>2  </a:t>
            </a:r>
            <a:r>
              <a:rPr lang="cs-CZ" sz="1800" dirty="0" smtClean="0"/>
              <a:t>1,234m, v</a:t>
            </a:r>
            <a:r>
              <a:rPr lang="cs-CZ" sz="1800" baseline="-25000" dirty="0" smtClean="0"/>
              <a:t>2</a:t>
            </a:r>
            <a:r>
              <a:rPr lang="cs-CZ" sz="1800" dirty="0" smtClean="0"/>
              <a:t> = 32,74m</a:t>
            </a:r>
            <a:endParaRPr lang="cs-CZ" sz="1800" baseline="-25000" dirty="0" smtClean="0"/>
          </a:p>
          <a:p>
            <a:r>
              <a:rPr lang="cs-CZ" sz="1800" dirty="0" smtClean="0"/>
              <a:t>V</a:t>
            </a:r>
            <a:r>
              <a:rPr lang="cs-CZ" sz="1800" baseline="-25000" dirty="0" smtClean="0"/>
              <a:t>1</a:t>
            </a:r>
            <a:r>
              <a:rPr lang="cs-CZ" sz="1800" dirty="0" smtClean="0"/>
              <a:t> = (a</a:t>
            </a:r>
            <a:r>
              <a:rPr lang="cs-CZ" sz="1800" baseline="-25000" dirty="0" smtClean="0"/>
              <a:t>1</a:t>
            </a:r>
            <a:r>
              <a:rPr lang="cs-CZ" sz="1800" baseline="30000" dirty="0" smtClean="0"/>
              <a:t>2</a:t>
            </a:r>
            <a:r>
              <a:rPr lang="cs-CZ" sz="1800" dirty="0" smtClean="0"/>
              <a:t> . v</a:t>
            </a:r>
            <a:r>
              <a:rPr lang="cs-CZ" sz="1800" baseline="-25000" dirty="0" smtClean="0"/>
              <a:t>1</a:t>
            </a:r>
            <a:r>
              <a:rPr lang="cs-CZ" sz="1800" dirty="0" smtClean="0"/>
              <a:t>) : 3   V</a:t>
            </a:r>
            <a:r>
              <a:rPr lang="cs-CZ" sz="1800" baseline="-25000" dirty="0" smtClean="0"/>
              <a:t>2</a:t>
            </a:r>
            <a:r>
              <a:rPr lang="cs-CZ" sz="1800" dirty="0" smtClean="0"/>
              <a:t> = (a</a:t>
            </a:r>
            <a:r>
              <a:rPr lang="cs-CZ" sz="1800" baseline="-25000" dirty="0" smtClean="0"/>
              <a:t>2</a:t>
            </a:r>
            <a:r>
              <a:rPr lang="cs-CZ" sz="1800" baseline="30000" dirty="0" smtClean="0"/>
              <a:t>2</a:t>
            </a:r>
            <a:r>
              <a:rPr lang="cs-CZ" sz="1800" dirty="0" smtClean="0"/>
              <a:t> . v</a:t>
            </a:r>
            <a:r>
              <a:rPr lang="cs-CZ" sz="1800" baseline="-25000" dirty="0"/>
              <a:t>2</a:t>
            </a:r>
            <a:r>
              <a:rPr lang="cs-CZ" sz="1800" dirty="0" smtClean="0"/>
              <a:t>) : 3 </a:t>
            </a:r>
          </a:p>
          <a:p>
            <a:r>
              <a:rPr lang="cs-CZ" sz="1800" dirty="0" smtClean="0"/>
              <a:t>V</a:t>
            </a:r>
            <a:r>
              <a:rPr lang="cs-CZ" sz="1800" baseline="-25000" dirty="0" smtClean="0"/>
              <a:t>1 </a:t>
            </a:r>
            <a:r>
              <a:rPr lang="cs-CZ" sz="1800" dirty="0" smtClean="0"/>
              <a:t>= 52,88 m</a:t>
            </a:r>
            <a:r>
              <a:rPr lang="cs-CZ" sz="1800" baseline="30000" dirty="0" smtClean="0"/>
              <a:t>3</a:t>
            </a:r>
            <a:r>
              <a:rPr lang="cs-CZ" sz="1800" dirty="0" smtClean="0"/>
              <a:t>,    V</a:t>
            </a:r>
            <a:r>
              <a:rPr lang="cs-CZ" sz="1800" baseline="-25000" dirty="0" smtClean="0"/>
              <a:t>2</a:t>
            </a:r>
            <a:r>
              <a:rPr lang="cs-CZ" sz="1800" dirty="0" smtClean="0"/>
              <a:t> = 16,62 m</a:t>
            </a:r>
            <a:r>
              <a:rPr lang="cs-CZ" sz="1800" baseline="30000" dirty="0" smtClean="0"/>
              <a:t>3</a:t>
            </a:r>
          </a:p>
          <a:p>
            <a:r>
              <a:rPr lang="cs-CZ" sz="1800" dirty="0" smtClean="0"/>
              <a:t>V</a:t>
            </a:r>
            <a:r>
              <a:rPr lang="cs-CZ" sz="1800" baseline="-25000" dirty="0" smtClean="0"/>
              <a:t>1</a:t>
            </a:r>
            <a:r>
              <a:rPr lang="cs-CZ" sz="1800" dirty="0" smtClean="0"/>
              <a:t> – V</a:t>
            </a:r>
            <a:r>
              <a:rPr lang="cs-CZ" sz="1800" baseline="-25000" dirty="0" smtClean="0"/>
              <a:t>2 </a:t>
            </a:r>
            <a:r>
              <a:rPr lang="cs-CZ" sz="1800" dirty="0" smtClean="0"/>
              <a:t> = 36,26 m</a:t>
            </a:r>
            <a:r>
              <a:rPr lang="cs-CZ" sz="1800" baseline="30000" dirty="0" smtClean="0"/>
              <a:t>3                                       </a:t>
            </a:r>
            <a:r>
              <a:rPr lang="cs-CZ" sz="1800" dirty="0" smtClean="0"/>
              <a:t>hmotnost:   m = 36,26 . 2,64 = 95,7264 tuny</a:t>
            </a:r>
            <a:endParaRPr lang="cs-CZ" sz="1800" baseline="30000" dirty="0" smtClean="0"/>
          </a:p>
          <a:p>
            <a:endParaRPr lang="cs-CZ" sz="2000" baseline="-25000" dirty="0" smtClean="0"/>
          </a:p>
          <a:p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323528" y="2348880"/>
            <a:ext cx="8496944" cy="3744416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51000">
                <a:schemeClr val="accent6">
                  <a:lumMod val="60000"/>
                  <a:lumOff val="40000"/>
                </a:schemeClr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75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1488898" y="2541916"/>
            <a:ext cx="447997" cy="2337420"/>
            <a:chOff x="683568" y="4005064"/>
            <a:chExt cx="576064" cy="2088232"/>
          </a:xfrm>
        </p:grpSpPr>
        <p:sp>
          <p:nvSpPr>
            <p:cNvPr id="4" name="Pravoúhlý trojúhelník 3"/>
            <p:cNvSpPr/>
            <p:nvPr/>
          </p:nvSpPr>
          <p:spPr>
            <a:xfrm>
              <a:off x="683568" y="4005064"/>
              <a:ext cx="576064" cy="2088232"/>
            </a:xfrm>
            <a:prstGeom prst="rtTriangle">
              <a:avLst/>
            </a:prstGeom>
            <a:solidFill>
              <a:schemeClr val="bg1">
                <a:lumMod val="75000"/>
              </a:schemeClr>
            </a:solidFill>
            <a:ln w="158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cxnSp>
          <p:nvCxnSpPr>
            <p:cNvPr id="6" name="Přímá spojnice 5"/>
            <p:cNvCxnSpPr>
              <a:stCxn id="4" idx="1"/>
              <a:endCxn id="4" idx="5"/>
            </p:cNvCxnSpPr>
            <p:nvPr/>
          </p:nvCxnSpPr>
          <p:spPr>
            <a:xfrm>
              <a:off x="683568" y="5049180"/>
              <a:ext cx="28803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404664"/>
                <a:ext cx="8229600" cy="597666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sz="1800" i="1" dirty="0" smtClean="0"/>
                  <a:t>Varianta B - obtížnější</a:t>
                </a:r>
              </a:p>
              <a:p>
                <a:r>
                  <a:rPr lang="cs-CZ" sz="2000" dirty="0" smtClean="0"/>
                  <a:t> </a:t>
                </a:r>
                <a:r>
                  <a:rPr lang="cs-CZ" sz="2000" i="1" dirty="0" smtClean="0"/>
                  <a:t>Vypočítej přibližnou hmotnost obelisku z mrákotínské žuly na nádvoří Pražského hradu - spodní základna je čtvercová o hraně délky 181,5 cm, vysoký je 15,42 m. Horní hrana - také čtvercového tvaru – má hranu o délce 123,4 cm (jedná se tedy o komolý jehlan) Hmotnost mrákotínské žuly je 2,640 t/m³.</a:t>
                </a:r>
              </a:p>
              <a:p>
                <a:pPr marL="0" indent="0">
                  <a:buNone/>
                </a:pPr>
                <a:r>
                  <a:rPr lang="cs-CZ" sz="1600" b="1" i="1" u="sng" dirty="0" smtClean="0">
                    <a:solidFill>
                      <a:srgbClr val="FF0000"/>
                    </a:solidFill>
                  </a:rPr>
                  <a:t>Řešení:   </a:t>
                </a:r>
                <a:r>
                  <a:rPr lang="cs-CZ" sz="1600" i="1" dirty="0" smtClean="0"/>
                  <a:t>(Obtížnost spočívá v nutnosti si na základě podobnosti dopočítat celou výšku jehlanu)</a:t>
                </a:r>
              </a:p>
              <a:p>
                <a:pPr marL="0" indent="0">
                  <a:buNone/>
                </a:pPr>
                <a:r>
                  <a:rPr lang="cs-CZ" sz="2000" i="1" dirty="0"/>
                  <a:t> </a:t>
                </a:r>
                <a:r>
                  <a:rPr lang="cs-CZ" sz="2000" i="1" dirty="0" smtClean="0"/>
                  <a:t>                                       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/>
                      </a:rPr>
                      <m:t>   </m:t>
                    </m:r>
                    <m:f>
                      <m:fPr>
                        <m:ctrlPr>
                          <a:rPr lang="cs-CZ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/>
                          </a:rPr>
                          <m:t>1542+</m:t>
                        </m:r>
                        <m:r>
                          <a:rPr lang="cs-CZ" sz="2000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cs-CZ" sz="2000" b="0" i="1" smtClean="0">
                            <a:latin typeface="Cambria Math"/>
                          </a:rPr>
                          <m:t>90,75</m:t>
                        </m:r>
                      </m:den>
                    </m:f>
                  </m:oMath>
                </a14:m>
                <a:r>
                  <a:rPr lang="cs-CZ" sz="2000" i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cs-CZ" sz="2000" b="0" i="1" smtClean="0">
                            <a:latin typeface="Cambria Math"/>
                          </a:rPr>
                          <m:t>61,75</m:t>
                        </m:r>
                      </m:den>
                    </m:f>
                  </m:oMath>
                </a14:m>
                <a:endParaRPr lang="cs-CZ" sz="2000" i="1" dirty="0" smtClean="0"/>
              </a:p>
              <a:p>
                <a:pPr marL="0" indent="0">
                  <a:buNone/>
                </a:pPr>
                <a:r>
                  <a:rPr lang="cs-CZ" sz="1800" dirty="0" smtClean="0"/>
                  <a:t>        x                 61,7cm      1542 + x = 1,471 . X</a:t>
                </a:r>
              </a:p>
              <a:p>
                <a:pPr marL="0" indent="0">
                  <a:buNone/>
                </a:pPr>
                <a:r>
                  <a:rPr lang="cs-CZ" sz="1800" dirty="0" smtClean="0"/>
                  <a:t>                                                    1542 = 0,471 . x</a:t>
                </a:r>
              </a:p>
              <a:p>
                <a:pPr marL="0" indent="0">
                  <a:buNone/>
                </a:pPr>
                <a:r>
                  <a:rPr lang="cs-CZ" sz="1800" dirty="0" smtClean="0"/>
                  <a:t>                                                          x  = 3274 cm  …. To je výška té části, co tam není, tedy</a:t>
                </a:r>
                <a:endParaRPr lang="cs-CZ" sz="1800" dirty="0"/>
              </a:p>
              <a:p>
                <a:pPr marL="0" indent="0">
                  <a:buNone/>
                </a:pPr>
                <a:r>
                  <a:rPr lang="cs-CZ" sz="1800" dirty="0" smtClean="0"/>
                  <a:t>     15,42m                                                                 celá výška je 32,74+ 15,42 = </a:t>
                </a:r>
                <a:r>
                  <a:rPr lang="cs-CZ" sz="1800" b="1" u="sng" dirty="0" smtClean="0"/>
                  <a:t>48,16 m</a:t>
                </a:r>
              </a:p>
              <a:p>
                <a:pPr marL="0" indent="0">
                  <a:buNone/>
                </a:pPr>
                <a:r>
                  <a:rPr lang="cs-CZ" sz="1800" dirty="0"/>
                  <a:t> </a:t>
                </a:r>
                <a:r>
                  <a:rPr lang="cs-CZ" sz="1800" dirty="0" smtClean="0"/>
                  <a:t>                          90,75cm</a:t>
                </a:r>
              </a:p>
              <a:p>
                <a:pPr marL="0" indent="0">
                  <a:buNone/>
                </a:pPr>
                <a:endParaRPr lang="cs-CZ" sz="1800" dirty="0"/>
              </a:p>
              <a:p>
                <a:pPr marL="0" indent="0">
                  <a:buNone/>
                </a:pPr>
                <a:endParaRPr lang="cs-CZ" sz="1800" dirty="0" smtClean="0"/>
              </a:p>
              <a:p>
                <a:r>
                  <a:rPr lang="cs-CZ" sz="2000" dirty="0" smtClean="0"/>
                  <a:t>                              Další postup je již shodný s variantou A</a:t>
                </a:r>
                <a:endParaRPr lang="cs-CZ" sz="2000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404664"/>
                <a:ext cx="8229600" cy="5976664"/>
              </a:xfrm>
              <a:blipFill rotWithShape="1">
                <a:blip r:embed="rId2"/>
                <a:stretch>
                  <a:fillRect l="-667" t="-510" r="-5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Přímá spojnice se šipkou 8"/>
          <p:cNvCxnSpPr/>
          <p:nvPr/>
        </p:nvCxnSpPr>
        <p:spPr>
          <a:xfrm flipH="1">
            <a:off x="1906717" y="4757473"/>
            <a:ext cx="626855" cy="812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1712896" y="3467624"/>
            <a:ext cx="554849" cy="2430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bdélník 21"/>
          <p:cNvSpPr/>
          <p:nvPr/>
        </p:nvSpPr>
        <p:spPr>
          <a:xfrm>
            <a:off x="323528" y="2348880"/>
            <a:ext cx="8496944" cy="4104456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51000">
                <a:schemeClr val="accent6">
                  <a:lumMod val="60000"/>
                  <a:lumOff val="40000"/>
                </a:schemeClr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575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3"/>
            <a:ext cx="8229600" cy="936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200" dirty="0" smtClean="0"/>
              <a:t>Zdroje obrázků:</a:t>
            </a:r>
          </a:p>
          <a:p>
            <a:pPr marL="0" indent="0">
              <a:buNone/>
            </a:pPr>
            <a:r>
              <a:rPr lang="cs-CZ" sz="1200" dirty="0" smtClean="0"/>
              <a:t>      Galerie Microsoft Office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66338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333</Words>
  <Application>Microsoft Office PowerPoint</Application>
  <PresentationFormat>Předvádění na obrazovce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Prezentace aplikace PowerPoint</vt:lpstr>
      <vt:lpstr>Prezentace aplikace PowerPoint</vt:lpstr>
      <vt:lpstr>JEHLAN</vt:lpstr>
      <vt:lpstr>  Jehlan, jehož výška je kolmá k podstavě – kolmý jehlan. Jehlan, který vznikne odříznutí části s vrcholem – komolý jehlan. </vt:lpstr>
      <vt:lpstr>Objem jehlanu</vt:lpstr>
      <vt:lpstr>Povrch jehlanu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JEHLAN</dc:title>
  <dc:creator>Jolly</dc:creator>
  <cp:lastModifiedBy>Jolly</cp:lastModifiedBy>
  <cp:revision>29</cp:revision>
  <dcterms:created xsi:type="dcterms:W3CDTF">2014-05-24T13:24:22Z</dcterms:created>
  <dcterms:modified xsi:type="dcterms:W3CDTF">2014-05-29T19:38:24Z</dcterms:modified>
</cp:coreProperties>
</file>