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7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07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2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23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05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0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1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511D-08F4-443C-A94A-C105C0A217E6}" type="datetimeFigureOut">
              <a:rPr lang="cs-CZ" smtClean="0"/>
              <a:t>29.5.2014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20C7-422F-48C8-B03A-E1A5EB4C87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13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592887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67" y="5683696"/>
            <a:ext cx="4572000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1600" y="3428999"/>
            <a:ext cx="762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Trebuchet MS" panose="020B0603020202020204" pitchFamily="34" charset="0"/>
              </a:rPr>
              <a:t>Kruh, kružnice – povrch, objem, výpočty</a:t>
            </a:r>
            <a:endParaRPr lang="cs-CZ" sz="3200" dirty="0">
              <a:latin typeface="Trebuchet MS" panose="020B0603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28783" y="4223897"/>
            <a:ext cx="67407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Autor: Mgr. Jolana Sobotková</a:t>
            </a:r>
          </a:p>
          <a:p>
            <a:pPr algn="ctr"/>
            <a:r>
              <a:rPr lang="cs-CZ" dirty="0"/>
              <a:t>Vytvořeno</a:t>
            </a:r>
            <a:r>
              <a:rPr lang="cs-CZ"/>
              <a:t>: </a:t>
            </a:r>
            <a:r>
              <a:rPr lang="cs-CZ" smtClean="0"/>
              <a:t>březen </a:t>
            </a:r>
            <a:r>
              <a:rPr lang="cs-CZ" dirty="0" smtClean="0"/>
              <a:t>2014</a:t>
            </a:r>
            <a:endParaRPr lang="cs-CZ" dirty="0"/>
          </a:p>
          <a:p>
            <a:pPr algn="ctr"/>
            <a:r>
              <a:rPr lang="it-IT" dirty="0"/>
              <a:t>Název: VY_32_INOVACE_MA_01_</a:t>
            </a:r>
            <a:r>
              <a:rPr lang="it-IT" b="1" dirty="0"/>
              <a:t>Rovinná a prostorová </a:t>
            </a:r>
            <a:r>
              <a:rPr lang="it-IT" b="1" dirty="0" smtClean="0"/>
              <a:t>geometrie</a:t>
            </a:r>
            <a:r>
              <a:rPr lang="it-IT" dirty="0" smtClean="0"/>
              <a:t>_</a:t>
            </a:r>
            <a:r>
              <a:rPr lang="cs-CZ" dirty="0" smtClean="0"/>
              <a:t>13</a:t>
            </a:r>
            <a:endParaRPr lang="it-IT" dirty="0"/>
          </a:p>
          <a:p>
            <a:pPr algn="ctr"/>
            <a:r>
              <a:rPr lang="cs-CZ" i="1" dirty="0"/>
              <a:t>8</a:t>
            </a:r>
            <a:r>
              <a:rPr lang="cs-CZ" i="1" dirty="0" smtClean="0"/>
              <a:t>. ročník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39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17998"/>
              </p:ext>
            </p:extLst>
          </p:nvPr>
        </p:nvGraphicFramePr>
        <p:xfrm>
          <a:off x="684213" y="765175"/>
          <a:ext cx="7921625" cy="5063035"/>
        </p:xfrm>
        <a:graphic>
          <a:graphicData uri="http://schemas.openxmlformats.org/drawingml/2006/table">
            <a:tbl>
              <a:tblPr/>
              <a:tblGrid>
                <a:gridCol w="7921625"/>
              </a:tblGrid>
              <a:tr h="503585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Vzdělávací oblast, tematický okruh, téma vzdělávacího materiálu:</a:t>
                      </a:r>
                    </a:p>
                  </a:txBody>
                  <a:tcPr marL="44280" marR="442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666899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7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Matematika,  Rovinná a prostorová geometrie, Kruh, kružnice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Metodický list, anotace: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421063">
                <a:tc>
                  <a:txBody>
                    <a:bodyPr/>
                    <a:lstStyle>
                      <a:lvl1pPr eaLnBrk="0" hangingPunct="0"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eaLnBrk="0" hangingPunct="0"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Pomocí prezentace lze vysvětlit základní pojmy a vlastnosti týkající se kruhu a kružnice.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Odvozeny jsou vzorce pro délku kružnice, obsah kruhu i kruhovou výseč a oblouk kružnice.</a:t>
                      </a:r>
                    </a:p>
                  </a:txBody>
                  <a:tcPr marL="44280" marR="442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9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7776864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Kruh, kružnice</a:t>
            </a:r>
            <a:endParaRPr lang="cs-CZ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6400800" cy="17526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Co všechno ve třídě má tvar kruhu nebo kružnice?</a:t>
            </a:r>
          </a:p>
          <a:p>
            <a:pPr marL="457200" indent="-457200" algn="l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Jaký je rozdíl mezi kruhem a kružnici?</a:t>
            </a:r>
          </a:p>
          <a:p>
            <a:pPr algn="l"/>
            <a:r>
              <a:rPr lang="cs-CZ" dirty="0" smtClean="0"/>
              <a:t> </a:t>
            </a:r>
          </a:p>
          <a:p>
            <a:pPr algn="l"/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115617" y="3172334"/>
            <a:ext cx="1463124" cy="146312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203848" y="3140077"/>
            <a:ext cx="1763541" cy="1763541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seč 5"/>
          <p:cNvSpPr/>
          <p:nvPr/>
        </p:nvSpPr>
        <p:spPr>
          <a:xfrm>
            <a:off x="6660232" y="2422910"/>
            <a:ext cx="2014202" cy="2014202"/>
          </a:xfrm>
          <a:prstGeom prst="pie">
            <a:avLst>
              <a:gd name="adj1" fmla="val 1633741"/>
              <a:gd name="adj2" fmla="val 162000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Výseč 6"/>
          <p:cNvSpPr/>
          <p:nvPr/>
        </p:nvSpPr>
        <p:spPr>
          <a:xfrm>
            <a:off x="1115617" y="4437112"/>
            <a:ext cx="1728192" cy="1728192"/>
          </a:xfrm>
          <a:prstGeom prst="pie">
            <a:avLst>
              <a:gd name="adj1" fmla="val 0"/>
              <a:gd name="adj2" fmla="val 951922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4593734" y="4867876"/>
            <a:ext cx="1474349" cy="1474349"/>
            <a:chOff x="5330910" y="4979997"/>
            <a:chExt cx="1257314" cy="1257314"/>
          </a:xfrm>
        </p:grpSpPr>
        <p:sp>
          <p:nvSpPr>
            <p:cNvPr id="8" name="Ovál 7"/>
            <p:cNvSpPr/>
            <p:nvPr/>
          </p:nvSpPr>
          <p:spPr>
            <a:xfrm>
              <a:off x="5330910" y="4979997"/>
              <a:ext cx="1257314" cy="125731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/>
            <p:cNvSpPr/>
            <p:nvPr/>
          </p:nvSpPr>
          <p:spPr>
            <a:xfrm>
              <a:off x="5779547" y="5428634"/>
              <a:ext cx="360040" cy="36004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Výseč 10"/>
          <p:cNvSpPr/>
          <p:nvPr/>
        </p:nvSpPr>
        <p:spPr>
          <a:xfrm>
            <a:off x="5320920" y="3645024"/>
            <a:ext cx="3035491" cy="3035491"/>
          </a:xfrm>
          <a:prstGeom prst="pie">
            <a:avLst>
              <a:gd name="adj1" fmla="val 0"/>
              <a:gd name="adj2" fmla="val 1714875"/>
            </a:avLst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5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557389" y="456050"/>
            <a:ext cx="2880320" cy="2880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+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423308" y="466969"/>
            <a:ext cx="3024336" cy="302433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+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889337" y="2565391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KRUH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35896" y="3166504"/>
            <a:ext cx="1443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KRUŽNICE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85435" y="17674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+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54130" y="191077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575750" y="191379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63268" y="4509119"/>
            <a:ext cx="3744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… množina bodů roviny, které mají od pevně zvoleného bodu (středu) stejnou vzdálenost, kterou označujeme jako poloměr</a:t>
            </a:r>
            <a:endParaRPr lang="cs-CZ" sz="20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4077072"/>
            <a:ext cx="43128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… množina bodů roviny, které mají od pevně zvoleného bodu (středu) vzdálenost rovnu nebo menší poloměru</a:t>
            </a:r>
            <a:endParaRPr lang="cs-CZ" sz="2000" b="1" dirty="0"/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1997549" y="1634436"/>
            <a:ext cx="1440160" cy="2467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425506" y="1406268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1284" y="6080064"/>
            <a:ext cx="80054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i="1" dirty="0" smtClean="0"/>
              <a:t>Pojmy:           střed</a:t>
            </a:r>
            <a:r>
              <a:rPr lang="cs-CZ" sz="2400" dirty="0" smtClean="0"/>
              <a:t>  </a:t>
            </a:r>
            <a:r>
              <a:rPr lang="cs-CZ" sz="2400" b="1" dirty="0" smtClean="0"/>
              <a:t>S</a:t>
            </a:r>
            <a:r>
              <a:rPr lang="cs-CZ" sz="2400" dirty="0" smtClean="0"/>
              <a:t>         </a:t>
            </a:r>
            <a:r>
              <a:rPr lang="cs-CZ" sz="2400" i="1" dirty="0" smtClean="0"/>
              <a:t>poloměr</a:t>
            </a:r>
            <a:r>
              <a:rPr lang="cs-CZ" sz="2400" dirty="0" smtClean="0"/>
              <a:t>  </a:t>
            </a:r>
            <a:r>
              <a:rPr lang="cs-CZ" sz="2400" b="1" dirty="0" smtClean="0"/>
              <a:t>r              </a:t>
            </a:r>
            <a:r>
              <a:rPr lang="cs-CZ" sz="2400" dirty="0" smtClean="0"/>
              <a:t> </a:t>
            </a:r>
            <a:r>
              <a:rPr lang="cs-CZ" sz="2400" i="1" dirty="0" smtClean="0"/>
              <a:t>průměr</a:t>
            </a:r>
            <a:r>
              <a:rPr lang="cs-CZ" sz="2400" dirty="0" smtClean="0"/>
              <a:t>  </a:t>
            </a:r>
            <a:r>
              <a:rPr lang="cs-CZ" sz="2400" b="1" dirty="0" smtClean="0"/>
              <a:t>d</a:t>
            </a:r>
            <a:r>
              <a:rPr lang="cs-CZ" sz="2400" dirty="0" smtClean="0"/>
              <a:t>   (d = 2r)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05661" y="65587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8159612" y="85145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H="1">
            <a:off x="6935476" y="1798297"/>
            <a:ext cx="1512168" cy="165854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426744" y="1511892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2" name="Šipka doprava 1"/>
          <p:cNvSpPr/>
          <p:nvPr/>
        </p:nvSpPr>
        <p:spPr>
          <a:xfrm rot="12636273">
            <a:off x="3356079" y="2631324"/>
            <a:ext cx="613595" cy="14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 rot="20023678">
            <a:off x="5070973" y="3129719"/>
            <a:ext cx="628350" cy="1814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0" grpId="0"/>
      <p:bldP spid="11" grpId="1"/>
      <p:bldP spid="12" grpId="0"/>
      <p:bldP spid="15" grpId="0"/>
      <p:bldP spid="16" grpId="0" animBg="1"/>
      <p:bldP spid="17" grpId="0"/>
      <p:bldP spid="18" grpId="0"/>
      <p:bldP spid="21" grpId="0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Výpočet délky kružnice (obvodu kruhu)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r>
              <a:rPr lang="cs-CZ" sz="2000" dirty="0" smtClean="0"/>
              <a:t>Vezměte nějaký předmět s kruhovou podstavou, provázek a pravítko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r>
              <a:rPr lang="cs-CZ" sz="2000" dirty="0" smtClean="0"/>
              <a:t>Proveďte opakovaně 10 měření, kdy provázkem změříte obvod kruh. podstavy a vydělte jej co nejpřesněji změřeným průměrem kruhu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r>
              <a:rPr lang="cs-CZ" sz="2000" dirty="0" smtClean="0"/>
              <a:t>Výsledky o : d zapisujte do tabulky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</a:pPr>
            <a:r>
              <a:rPr lang="cs-CZ" sz="2000" dirty="0" smtClean="0"/>
              <a:t>K jakým výsledkům jste došli? 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39553" y="3645024"/>
                <a:ext cx="7920880" cy="1240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Pokud jste měřili dostatečně přesně – výsledky těchto měření (dělení) by se mohly  u všech pohybovat kolem 3,14 …</a:t>
                </a:r>
              </a:p>
              <a:p>
                <a:r>
                  <a:rPr lang="cs-CZ" sz="2000" dirty="0"/>
                  <a:t> </a:t>
                </a:r>
                <a:r>
                  <a:rPr lang="cs-CZ" sz="2000" dirty="0" smtClean="0"/>
                  <a:t>   3,14 je hodnota tzv. Ludolfova čísla    </a:t>
                </a:r>
                <a:r>
                  <a:rPr lang="el-GR" sz="2000" b="1" dirty="0" smtClean="0"/>
                  <a:t>π</a:t>
                </a:r>
                <a:r>
                  <a:rPr lang="cs-CZ" sz="2000" b="1" dirty="0" smtClean="0"/>
                  <a:t>                </a:t>
                </a:r>
                <a:r>
                  <a:rPr lang="el-GR" sz="2400" b="1" dirty="0" smtClean="0"/>
                  <a:t>π</a:t>
                </a:r>
                <a:r>
                  <a:rPr lang="cs-CZ" sz="2400" b="1" dirty="0" smtClean="0"/>
                  <a:t> = 3,14 = </a:t>
                </a: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latin typeface="Cambria Math"/>
                          </a:rPr>
                          <m:t>𝟐𝟐</m:t>
                        </m:r>
                      </m:num>
                      <m:den>
                        <m:r>
                          <a:rPr lang="cs-CZ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cs-CZ" sz="2400" b="1" dirty="0" smtClean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3" y="3645024"/>
                <a:ext cx="7920880" cy="1240019"/>
              </a:xfrm>
              <a:prstGeom prst="rect">
                <a:avLst/>
              </a:prstGeom>
              <a:blipFill rotWithShape="1">
                <a:blip r:embed="rId2"/>
                <a:stretch>
                  <a:fillRect l="-847" t="-2463" b="-4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1259632" y="5208842"/>
            <a:ext cx="5832648" cy="1077218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Výpočet délky kružnice provádíme podle vzorce  </a:t>
            </a:r>
          </a:p>
          <a:p>
            <a:endParaRPr lang="cs-CZ" dirty="0" smtClean="0"/>
          </a:p>
          <a:p>
            <a:r>
              <a:rPr lang="cs-CZ" sz="2800" b="1" dirty="0"/>
              <a:t> </a:t>
            </a:r>
            <a:r>
              <a:rPr lang="cs-CZ" sz="2800" b="1" dirty="0" smtClean="0"/>
              <a:t>           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o =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 .d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nebo také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 o = 2.</a:t>
            </a:r>
            <a:r>
              <a:rPr lang="el-GR" sz="2800" b="1" dirty="0" smtClean="0">
                <a:solidFill>
                  <a:schemeClr val="tx2">
                    <a:lumMod val="50000"/>
                  </a:schemeClr>
                </a:solidFill>
              </a:rPr>
              <a:t>π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.r</a:t>
            </a:r>
            <a:endParaRPr lang="cs-CZ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Výpočet obsahu kruhu</a:t>
            </a:r>
            <a:endParaRPr lang="cs-CZ" dirty="0"/>
          </a:p>
        </p:txBody>
      </p:sp>
      <p:grpSp>
        <p:nvGrpSpPr>
          <p:cNvPr id="30" name="Skupina 29"/>
          <p:cNvGrpSpPr/>
          <p:nvPr/>
        </p:nvGrpSpPr>
        <p:grpSpPr>
          <a:xfrm>
            <a:off x="-829713" y="594325"/>
            <a:ext cx="7936220" cy="3581117"/>
            <a:chOff x="-585015" y="-222125"/>
            <a:chExt cx="7936220" cy="3581117"/>
          </a:xfrm>
        </p:grpSpPr>
        <p:sp>
          <p:nvSpPr>
            <p:cNvPr id="13" name="Výseč 12"/>
            <p:cNvSpPr/>
            <p:nvPr/>
          </p:nvSpPr>
          <p:spPr>
            <a:xfrm rot="11156479">
              <a:off x="-585015" y="-213945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" name="Výseč 13"/>
            <p:cNvSpPr/>
            <p:nvPr/>
          </p:nvSpPr>
          <p:spPr>
            <a:xfrm rot="11240818">
              <a:off x="-127815" y="-213947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" name="Výseč 14"/>
            <p:cNvSpPr/>
            <p:nvPr/>
          </p:nvSpPr>
          <p:spPr>
            <a:xfrm rot="11240818">
              <a:off x="318623" y="-213947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Výseč 15"/>
            <p:cNvSpPr/>
            <p:nvPr/>
          </p:nvSpPr>
          <p:spPr>
            <a:xfrm rot="11240818">
              <a:off x="780699" y="-197144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Výseč 16"/>
            <p:cNvSpPr/>
            <p:nvPr/>
          </p:nvSpPr>
          <p:spPr>
            <a:xfrm rot="11240818">
              <a:off x="1211020" y="-213949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" name="Výseč 17"/>
            <p:cNvSpPr/>
            <p:nvPr/>
          </p:nvSpPr>
          <p:spPr>
            <a:xfrm rot="11240818">
              <a:off x="1628806" y="-222125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9" name="Výseč 18"/>
            <p:cNvSpPr/>
            <p:nvPr/>
          </p:nvSpPr>
          <p:spPr>
            <a:xfrm rot="11240818">
              <a:off x="2058615" y="-213944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0" name="Výseč 19"/>
            <p:cNvSpPr/>
            <p:nvPr/>
          </p:nvSpPr>
          <p:spPr>
            <a:xfrm rot="11185304">
              <a:off x="2496178" y="-189075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1" name="Výseč 20"/>
            <p:cNvSpPr/>
            <p:nvPr/>
          </p:nvSpPr>
          <p:spPr>
            <a:xfrm rot="11240818">
              <a:off x="2953141" y="-169401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Výseč 21"/>
            <p:cNvSpPr/>
            <p:nvPr/>
          </p:nvSpPr>
          <p:spPr>
            <a:xfrm rot="11240818">
              <a:off x="3386067" y="-169403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Výseč 22"/>
            <p:cNvSpPr/>
            <p:nvPr/>
          </p:nvSpPr>
          <p:spPr>
            <a:xfrm rot="11240818">
              <a:off x="3822813" y="-169400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Skupina 45"/>
          <p:cNvGrpSpPr/>
          <p:nvPr/>
        </p:nvGrpSpPr>
        <p:grpSpPr>
          <a:xfrm>
            <a:off x="-1006240" y="2360711"/>
            <a:ext cx="7914373" cy="3557967"/>
            <a:chOff x="-940071" y="3899242"/>
            <a:chExt cx="7914373" cy="3557967"/>
          </a:xfrm>
        </p:grpSpPr>
        <p:sp>
          <p:nvSpPr>
            <p:cNvPr id="5" name="Výseč 4"/>
            <p:cNvSpPr/>
            <p:nvPr/>
          </p:nvSpPr>
          <p:spPr>
            <a:xfrm rot="356884">
              <a:off x="-525038" y="3899244"/>
              <a:ext cx="3528392" cy="3528392"/>
            </a:xfrm>
            <a:prstGeom prst="pie">
              <a:avLst>
                <a:gd name="adj1" fmla="val 15351281"/>
                <a:gd name="adj2" fmla="val 1620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29" name="Skupina 28"/>
            <p:cNvGrpSpPr/>
            <p:nvPr/>
          </p:nvGrpSpPr>
          <p:grpSpPr>
            <a:xfrm>
              <a:off x="-940071" y="3899242"/>
              <a:ext cx="7914373" cy="3557967"/>
              <a:chOff x="-766935" y="1572599"/>
              <a:chExt cx="7914373" cy="3557967"/>
            </a:xfrm>
          </p:grpSpPr>
          <p:sp>
            <p:nvSpPr>
              <p:cNvPr id="4" name="Výseč 3"/>
              <p:cNvSpPr/>
              <p:nvPr/>
            </p:nvSpPr>
            <p:spPr>
              <a:xfrm rot="431377">
                <a:off x="-766935" y="1572599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Výseč 5"/>
              <p:cNvSpPr/>
              <p:nvPr/>
            </p:nvSpPr>
            <p:spPr>
              <a:xfrm rot="431611">
                <a:off x="83301" y="1598282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Výseč 6"/>
              <p:cNvSpPr/>
              <p:nvPr/>
            </p:nvSpPr>
            <p:spPr>
              <a:xfrm rot="464049">
                <a:off x="1837245" y="1583937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Výseč 7"/>
              <p:cNvSpPr/>
              <p:nvPr/>
            </p:nvSpPr>
            <p:spPr>
              <a:xfrm rot="412227">
                <a:off x="2743268" y="1590379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Výseč 8"/>
              <p:cNvSpPr/>
              <p:nvPr/>
            </p:nvSpPr>
            <p:spPr>
              <a:xfrm rot="422893">
                <a:off x="545734" y="1585608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Výseč 9"/>
              <p:cNvSpPr/>
              <p:nvPr/>
            </p:nvSpPr>
            <p:spPr>
              <a:xfrm rot="423935">
                <a:off x="977828" y="1572600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Výseč 10"/>
              <p:cNvSpPr/>
              <p:nvPr/>
            </p:nvSpPr>
            <p:spPr>
              <a:xfrm rot="479057">
                <a:off x="1410754" y="1572600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Výseč 11"/>
              <p:cNvSpPr/>
              <p:nvPr/>
            </p:nvSpPr>
            <p:spPr>
              <a:xfrm rot="395274">
                <a:off x="2293936" y="1573216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Výseč 23"/>
              <p:cNvSpPr/>
              <p:nvPr/>
            </p:nvSpPr>
            <p:spPr>
              <a:xfrm rot="412227">
                <a:off x="3173587" y="1602174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Výseč 24"/>
              <p:cNvSpPr/>
              <p:nvPr/>
            </p:nvSpPr>
            <p:spPr>
              <a:xfrm rot="412227">
                <a:off x="3619046" y="1599115"/>
                <a:ext cx="3528392" cy="3528392"/>
              </a:xfrm>
              <a:prstGeom prst="pie">
                <a:avLst>
                  <a:gd name="adj1" fmla="val 15351281"/>
                  <a:gd name="adj2" fmla="val 16200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8" name="Skupina 27"/>
          <p:cNvGrpSpPr/>
          <p:nvPr/>
        </p:nvGrpSpPr>
        <p:grpSpPr>
          <a:xfrm>
            <a:off x="6400086" y="1189974"/>
            <a:ext cx="2324473" cy="2352392"/>
            <a:chOff x="2182991" y="4293096"/>
            <a:chExt cx="2324473" cy="2352392"/>
          </a:xfrm>
        </p:grpSpPr>
        <p:sp>
          <p:nvSpPr>
            <p:cNvPr id="26" name="Ovál 25"/>
            <p:cNvSpPr/>
            <p:nvPr/>
          </p:nvSpPr>
          <p:spPr>
            <a:xfrm>
              <a:off x="2195736" y="4293096"/>
              <a:ext cx="2311728" cy="23117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Výseč 26"/>
            <p:cNvSpPr/>
            <p:nvPr/>
          </p:nvSpPr>
          <p:spPr>
            <a:xfrm rot="10800000">
              <a:off x="2182991" y="4321015"/>
              <a:ext cx="2324473" cy="2324473"/>
            </a:xfrm>
            <a:prstGeom prst="pie">
              <a:avLst>
                <a:gd name="adj1" fmla="val 10760983"/>
                <a:gd name="adj2" fmla="val 4358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32" name="Přímá spojnice 31"/>
          <p:cNvCxnSpPr>
            <a:stCxn id="26" idx="0"/>
            <a:endCxn id="27" idx="3"/>
          </p:cNvCxnSpPr>
          <p:nvPr/>
        </p:nvCxnSpPr>
        <p:spPr>
          <a:xfrm flipH="1">
            <a:off x="7562322" y="1189974"/>
            <a:ext cx="6373" cy="235239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26" idx="1"/>
          </p:cNvCxnSpPr>
          <p:nvPr/>
        </p:nvCxnSpPr>
        <p:spPr>
          <a:xfrm>
            <a:off x="6751376" y="1528519"/>
            <a:ext cx="1637048" cy="168445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26" idx="7"/>
          </p:cNvCxnSpPr>
          <p:nvPr/>
        </p:nvCxnSpPr>
        <p:spPr>
          <a:xfrm flipH="1">
            <a:off x="6751376" y="1528519"/>
            <a:ext cx="1634638" cy="168445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7120184" y="1268760"/>
            <a:ext cx="908200" cy="216024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6470035" y="1916832"/>
            <a:ext cx="2144269" cy="93610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493373" y="1938699"/>
            <a:ext cx="2144270" cy="86409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>
            <a:off x="7120184" y="1268760"/>
            <a:ext cx="908200" cy="216024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453477" y="1020687"/>
            <a:ext cx="5055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Rozdělíme kruh na dvě poloviny a dostatečný počet kruhových výsečí, které složíme přibližně  do tvaru rovnoběžníku.</a:t>
            </a:r>
            <a:endParaRPr lang="cs-CZ" sz="2000" dirty="0"/>
          </a:p>
        </p:txBody>
      </p:sp>
      <p:cxnSp>
        <p:nvCxnSpPr>
          <p:cNvPr id="48" name="Přímá spojnice se šipkou 47"/>
          <p:cNvCxnSpPr/>
          <p:nvPr/>
        </p:nvCxnSpPr>
        <p:spPr>
          <a:xfrm>
            <a:off x="2859436" y="1772816"/>
            <a:ext cx="959391" cy="41909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179513" y="4816441"/>
            <a:ext cx="8784976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Délka stran se blíží polovině obvodu kruhu   </a:t>
            </a:r>
            <a:r>
              <a:rPr lang="el-GR" sz="2400" b="1" dirty="0" smtClean="0"/>
              <a:t>π</a:t>
            </a:r>
            <a:r>
              <a:rPr lang="cs-CZ" sz="2400" b="1" dirty="0" smtClean="0"/>
              <a:t>r  </a:t>
            </a:r>
            <a:r>
              <a:rPr lang="cs-CZ" sz="2400" dirty="0" smtClean="0"/>
              <a:t>a </a:t>
            </a:r>
            <a:r>
              <a:rPr lang="cs-CZ" sz="2400" b="1" dirty="0" smtClean="0"/>
              <a:t> výška </a:t>
            </a:r>
            <a:r>
              <a:rPr lang="cs-CZ" sz="2400" dirty="0" smtClean="0"/>
              <a:t>je rovna</a:t>
            </a:r>
            <a:r>
              <a:rPr lang="cs-CZ" sz="2400" b="1" dirty="0" smtClean="0"/>
              <a:t> poloměru </a:t>
            </a:r>
            <a:r>
              <a:rPr lang="cs-CZ" sz="2400" b="1" dirty="0" smtClean="0"/>
              <a:t>r.   </a:t>
            </a:r>
            <a:r>
              <a:rPr lang="cs-CZ" sz="2400" dirty="0" smtClean="0"/>
              <a:t>Tedy </a:t>
            </a:r>
            <a:r>
              <a:rPr lang="cs-CZ" sz="2400" dirty="0" smtClean="0"/>
              <a:t>můžeme říct, že obsah kruhu se vypočítá jako obsah rovnoběžníku </a:t>
            </a:r>
            <a:r>
              <a:rPr lang="cs-CZ" sz="2400" dirty="0" smtClean="0"/>
              <a:t>      </a:t>
            </a:r>
            <a:r>
              <a:rPr lang="cs-CZ" sz="2400" b="1" dirty="0" smtClean="0"/>
              <a:t> </a:t>
            </a:r>
            <a:r>
              <a:rPr lang="el-GR" sz="2400" b="1" dirty="0" smtClean="0"/>
              <a:t>π</a:t>
            </a:r>
            <a:r>
              <a:rPr lang="cs-CZ" sz="2400" b="1" dirty="0" smtClean="0"/>
              <a:t>r . r  </a:t>
            </a:r>
            <a:r>
              <a:rPr lang="cs-CZ" sz="2400" dirty="0" smtClean="0"/>
              <a:t>tedy     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                      </a:t>
            </a:r>
            <a:r>
              <a:rPr lang="cs-CZ" sz="2400" dirty="0" smtClean="0"/>
              <a:t>          </a:t>
            </a:r>
            <a:r>
              <a:rPr lang="cs-CZ" sz="3200" b="1" dirty="0" smtClean="0"/>
              <a:t>S = </a:t>
            </a:r>
            <a:r>
              <a:rPr lang="el-GR" sz="3200" b="1" dirty="0" smtClean="0"/>
              <a:t>π</a:t>
            </a:r>
            <a:r>
              <a:rPr lang="cs-CZ" sz="3200" b="1" dirty="0"/>
              <a:t>r</a:t>
            </a:r>
            <a:r>
              <a:rPr lang="cs-CZ" sz="3200" b="1" dirty="0" smtClean="0"/>
              <a:t> </a:t>
            </a:r>
            <a:r>
              <a:rPr lang="cs-CZ" sz="3200" b="1" baseline="30000" dirty="0"/>
              <a:t>2</a:t>
            </a:r>
            <a:endParaRPr lang="cs-CZ" sz="32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747062" y="4186502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2</a:t>
            </a:r>
            <a:r>
              <a:rPr lang="el-GR" sz="2000" b="1" dirty="0"/>
              <a:t>π</a:t>
            </a:r>
            <a:r>
              <a:rPr lang="cs-CZ" sz="2000" b="1" dirty="0"/>
              <a:t>r</a:t>
            </a:r>
            <a:endParaRPr lang="cs-CZ" sz="2000" dirty="0"/>
          </a:p>
        </p:txBody>
      </p:sp>
      <p:cxnSp>
        <p:nvCxnSpPr>
          <p:cNvPr id="35" name="Přímá spojnice 34"/>
          <p:cNvCxnSpPr>
            <a:stCxn id="25" idx="3"/>
          </p:cNvCxnSpPr>
          <p:nvPr/>
        </p:nvCxnSpPr>
        <p:spPr>
          <a:xfrm flipH="1">
            <a:off x="5342311" y="2399895"/>
            <a:ext cx="12668" cy="1754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5508960" y="3132370"/>
            <a:ext cx="276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r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850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3863" y="56385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Kruhová výseč                     Oblouk kružnice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635896" y="1370484"/>
            <a:ext cx="3829000" cy="3829000"/>
            <a:chOff x="3965433" y="1860848"/>
            <a:chExt cx="3829000" cy="3829000"/>
          </a:xfrm>
        </p:grpSpPr>
        <p:grpSp>
          <p:nvGrpSpPr>
            <p:cNvPr id="15" name="Skupina 14"/>
            <p:cNvGrpSpPr/>
            <p:nvPr/>
          </p:nvGrpSpPr>
          <p:grpSpPr>
            <a:xfrm>
              <a:off x="3965433" y="1860848"/>
              <a:ext cx="3829000" cy="3829000"/>
              <a:chOff x="4342276" y="2454335"/>
              <a:chExt cx="3829000" cy="3829000"/>
            </a:xfrm>
          </p:grpSpPr>
          <p:sp>
            <p:nvSpPr>
              <p:cNvPr id="6" name="Oblouk 5"/>
              <p:cNvSpPr/>
              <p:nvPr/>
            </p:nvSpPr>
            <p:spPr>
              <a:xfrm>
                <a:off x="4342276" y="2454335"/>
                <a:ext cx="3829000" cy="3829000"/>
              </a:xfrm>
              <a:prstGeom prst="arc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" name="Přímá spojnice 7"/>
              <p:cNvCxnSpPr>
                <a:stCxn id="6" idx="0"/>
              </p:cNvCxnSpPr>
              <p:nvPr/>
            </p:nvCxnSpPr>
            <p:spPr>
              <a:xfrm>
                <a:off x="6256776" y="2454335"/>
                <a:ext cx="0" cy="191450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>
                <a:stCxn id="6" idx="2"/>
              </p:cNvCxnSpPr>
              <p:nvPr/>
            </p:nvCxnSpPr>
            <p:spPr>
              <a:xfrm flipH="1">
                <a:off x="6256776" y="4368835"/>
                <a:ext cx="191450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blouk 12"/>
              <p:cNvSpPr/>
              <p:nvPr/>
            </p:nvSpPr>
            <p:spPr>
              <a:xfrm rot="276629">
                <a:off x="5687283" y="3782850"/>
                <a:ext cx="1138986" cy="1171971"/>
              </a:xfrm>
              <a:prstGeom prst="arc">
                <a:avLst>
                  <a:gd name="adj1" fmla="val 15994160"/>
                  <a:gd name="adj2" fmla="val 21541879"/>
                </a:avLst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5947518" y="3284984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 smtClean="0"/>
                <a:t>α</a:t>
              </a:r>
              <a:endParaRPr lang="cs-CZ" dirty="0"/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983091" y="1475492"/>
            <a:ext cx="2880320" cy="2880320"/>
            <a:chOff x="983091" y="1844824"/>
            <a:chExt cx="2880320" cy="2880320"/>
          </a:xfrm>
        </p:grpSpPr>
        <p:grpSp>
          <p:nvGrpSpPr>
            <p:cNvPr id="14" name="Skupina 13"/>
            <p:cNvGrpSpPr/>
            <p:nvPr/>
          </p:nvGrpSpPr>
          <p:grpSpPr>
            <a:xfrm>
              <a:off x="983091" y="1844824"/>
              <a:ext cx="2880320" cy="2880320"/>
              <a:chOff x="790270" y="2467655"/>
              <a:chExt cx="2880320" cy="2880320"/>
            </a:xfrm>
          </p:grpSpPr>
          <p:sp>
            <p:nvSpPr>
              <p:cNvPr id="5" name="Výseč 4"/>
              <p:cNvSpPr/>
              <p:nvPr/>
            </p:nvSpPr>
            <p:spPr>
              <a:xfrm>
                <a:off x="790270" y="2467655"/>
                <a:ext cx="2880320" cy="2880320"/>
              </a:xfrm>
              <a:prstGeom prst="pie">
                <a:avLst>
                  <a:gd name="adj1" fmla="val 8593675"/>
                  <a:gd name="adj2" fmla="val 16200000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blouk 11"/>
              <p:cNvSpPr/>
              <p:nvPr/>
            </p:nvSpPr>
            <p:spPr>
              <a:xfrm rot="13320911">
                <a:off x="1554304" y="3279411"/>
                <a:ext cx="1080120" cy="1080120"/>
              </a:xfrm>
              <a:prstGeom prst="arc">
                <a:avLst>
                  <a:gd name="adj1" fmla="val 15994160"/>
                  <a:gd name="adj2" fmla="val 360648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7" name="Obdélník 16"/>
            <p:cNvSpPr/>
            <p:nvPr/>
          </p:nvSpPr>
          <p:spPr>
            <a:xfrm>
              <a:off x="1971073" y="2915652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 smtClean="0"/>
                <a:t>α</a:t>
              </a:r>
              <a:endParaRPr lang="cs-CZ" dirty="0"/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407299" y="3894147"/>
            <a:ext cx="3564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Kruhová výseč je část kruhu ohraničená dvěma poloměry a příslušným středovým úhlem  </a:t>
            </a:r>
            <a:r>
              <a:rPr lang="el-GR" sz="2000" dirty="0" smtClean="0"/>
              <a:t>α</a:t>
            </a:r>
            <a:endParaRPr lang="cs-CZ" sz="2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827247" y="3801814"/>
            <a:ext cx="3609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Oblouk kružnice je část kružnice příslušná k danému středovému úhlu </a:t>
            </a:r>
            <a:r>
              <a:rPr lang="el-GR" sz="2000" dirty="0" smtClean="0"/>
              <a:t>α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07299" y="4920438"/>
                <a:ext cx="3467231" cy="1087798"/>
              </a:xfrm>
              <a:prstGeom prst="rect">
                <a:avLst/>
              </a:prstGeom>
              <a:noFill/>
              <a:ln w="12700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endParaRPr lang="cs-CZ" dirty="0" smtClean="0"/>
              </a:p>
              <a:p>
                <a:r>
                  <a:rPr lang="cs-CZ" dirty="0" smtClean="0"/>
                  <a:t>Obsah kruhové výseče  </a:t>
                </a:r>
                <a:r>
                  <a:rPr lang="cs-CZ" sz="2000" b="1" dirty="0" smtClean="0"/>
                  <a:t>S</a:t>
                </a:r>
                <a:r>
                  <a:rPr lang="cs-CZ" b="1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b="1" dirty="0"/>
                          <m:t>π</m:t>
                        </m:r>
                        <m:r>
                          <m:rPr>
                            <m:nor/>
                          </m:rPr>
                          <a:rPr lang="cs-CZ" sz="2000" b="1" dirty="0"/>
                          <m:t>r</m:t>
                        </m:r>
                        <m:r>
                          <m:rPr>
                            <m:nor/>
                          </m:rPr>
                          <a:rPr lang="cs-CZ" sz="2000" b="1" baseline="30000" dirty="0"/>
                          <m:t>2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</m:t>
                        </m:r>
                      </m:num>
                      <m:den>
                        <m:r>
                          <a:rPr lang="cs-CZ" sz="2000" b="1" i="1" smtClean="0">
                            <a:latin typeface="Cambria Math"/>
                          </a:rPr>
                          <m:t>𝟑𝟔𝟎</m:t>
                        </m:r>
                      </m:den>
                    </m:f>
                  </m:oMath>
                </a14:m>
                <a:r>
                  <a:rPr lang="cs-CZ" b="1" dirty="0" smtClean="0"/>
                  <a:t> . </a:t>
                </a:r>
                <a:r>
                  <a:rPr lang="el-GR" b="1" dirty="0"/>
                  <a:t>α</a:t>
                </a:r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99" y="4920438"/>
                <a:ext cx="3467231" cy="1087798"/>
              </a:xfrm>
              <a:prstGeom prst="rect">
                <a:avLst/>
              </a:prstGeom>
              <a:blipFill rotWithShape="1">
                <a:blip r:embed="rId2"/>
                <a:stretch>
                  <a:fillRect l="-1401" r="-350"/>
                </a:stretch>
              </a:blipFill>
              <a:ln w="12700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4827246" y="4912404"/>
                <a:ext cx="3609669" cy="1139286"/>
              </a:xfrm>
              <a:prstGeom prst="rect">
                <a:avLst/>
              </a:prstGeom>
              <a:noFill/>
              <a:ln w="12700"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cs-CZ" dirty="0" smtClean="0"/>
              </a:p>
              <a:p>
                <a:r>
                  <a:rPr lang="cs-CZ" dirty="0" smtClean="0"/>
                  <a:t>Délka </a:t>
                </a:r>
                <a:r>
                  <a:rPr lang="cs-CZ" dirty="0" smtClean="0"/>
                  <a:t>oblouku kružnice  </a:t>
                </a:r>
                <a:r>
                  <a:rPr lang="cs-CZ" sz="2000" b="1" dirty="0" smtClean="0"/>
                  <a:t>o</a:t>
                </a:r>
                <a:r>
                  <a:rPr lang="cs-CZ" b="1" dirty="0" smtClean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000" b="1" i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l-GR" sz="2000" b="1" dirty="0"/>
                          <m:t>π</m:t>
                        </m:r>
                        <m:r>
                          <m:rPr>
                            <m:nor/>
                          </m:rPr>
                          <a:rPr lang="cs-CZ" sz="2000" b="1" dirty="0"/>
                          <m:t>r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</m:t>
                        </m:r>
                      </m:num>
                      <m:den>
                        <m:r>
                          <a:rPr lang="cs-CZ" sz="2000" b="1" i="1" smtClean="0">
                            <a:latin typeface="Cambria Math"/>
                          </a:rPr>
                          <m:t>𝟑𝟔𝟎</m:t>
                        </m:r>
                      </m:den>
                    </m:f>
                  </m:oMath>
                </a14:m>
                <a:r>
                  <a:rPr lang="cs-CZ" b="1" dirty="0" smtClean="0"/>
                  <a:t> . </a:t>
                </a:r>
                <a:r>
                  <a:rPr lang="el-GR" b="1" dirty="0" smtClean="0"/>
                  <a:t>α</a:t>
                </a:r>
                <a:endParaRPr lang="cs-CZ" b="1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246" y="4912404"/>
                <a:ext cx="3609669" cy="1139286"/>
              </a:xfrm>
              <a:prstGeom prst="rect">
                <a:avLst/>
              </a:prstGeom>
              <a:blipFill rotWithShape="1">
                <a:blip r:embed="rId3"/>
                <a:stretch>
                  <a:fillRect l="-1347" r="-505"/>
                </a:stretch>
              </a:blipFill>
              <a:ln w="12700">
                <a:solidFill>
                  <a:schemeClr val="accent6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87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7" grpId="0" animBg="1"/>
      <p:bldP spid="1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400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Prezentace aplikace PowerPoint</vt:lpstr>
      <vt:lpstr>Kruh, kružnice</vt:lpstr>
      <vt:lpstr>Prezentace aplikace PowerPoint</vt:lpstr>
      <vt:lpstr>Výpočet délky kružnice (obvodu kruhu)</vt:lpstr>
      <vt:lpstr>Výpočet obsahu kruhu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Kruh, kružnice</dc:title>
  <dc:creator>Jolly</dc:creator>
  <cp:lastModifiedBy>Jolly</cp:lastModifiedBy>
  <cp:revision>24</cp:revision>
  <dcterms:created xsi:type="dcterms:W3CDTF">2014-03-24T16:48:44Z</dcterms:created>
  <dcterms:modified xsi:type="dcterms:W3CDTF">2014-05-29T13:24:07Z</dcterms:modified>
</cp:coreProperties>
</file>