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56" r:id="rId4"/>
    <p:sldId id="257" r:id="rId5"/>
    <p:sldId id="259" r:id="rId6"/>
    <p:sldId id="258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D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88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89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78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80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82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38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8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11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90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18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74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02A04-D33E-4425-84F6-763A7466BA0C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562C-57FB-40A8-AF44-996B291EF7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79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592887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067" y="5683696"/>
            <a:ext cx="4572000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267744" y="3438525"/>
            <a:ext cx="4198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latin typeface="Trebuchet MS" panose="020B0603020202020204" pitchFamily="34" charset="0"/>
              </a:rPr>
              <a:t>Objem a povrch válce</a:t>
            </a:r>
            <a:endParaRPr lang="cs-CZ" sz="3200" dirty="0">
              <a:latin typeface="Trebuchet MS" panose="020B0603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28783" y="4223897"/>
            <a:ext cx="67407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/>
              <a:t>Autor: Mgr. Jolana Sobotková</a:t>
            </a:r>
          </a:p>
          <a:p>
            <a:pPr algn="ctr"/>
            <a:r>
              <a:rPr lang="cs-CZ" dirty="0"/>
              <a:t>Vytvořeno</a:t>
            </a:r>
            <a:r>
              <a:rPr lang="cs-CZ"/>
              <a:t>: </a:t>
            </a:r>
            <a:r>
              <a:rPr lang="cs-CZ" smtClean="0"/>
              <a:t>květen 2014</a:t>
            </a:r>
            <a:endParaRPr lang="cs-CZ" dirty="0"/>
          </a:p>
          <a:p>
            <a:pPr algn="ctr"/>
            <a:r>
              <a:rPr lang="it-IT" dirty="0"/>
              <a:t>Název: VY_32_INOVACE_MA_01_</a:t>
            </a:r>
            <a:r>
              <a:rPr lang="it-IT" b="1" dirty="0"/>
              <a:t>Rovinná a prostorová </a:t>
            </a:r>
            <a:r>
              <a:rPr lang="it-IT" b="1" dirty="0" smtClean="0"/>
              <a:t>geometrie</a:t>
            </a:r>
            <a:r>
              <a:rPr lang="it-IT" dirty="0" smtClean="0"/>
              <a:t>_</a:t>
            </a:r>
            <a:r>
              <a:rPr lang="cs-CZ" dirty="0" smtClean="0"/>
              <a:t>18</a:t>
            </a:r>
            <a:endParaRPr lang="it-IT" dirty="0"/>
          </a:p>
          <a:p>
            <a:pPr algn="ctr"/>
            <a:r>
              <a:rPr lang="cs-CZ" i="1" dirty="0"/>
              <a:t>8</a:t>
            </a:r>
            <a:r>
              <a:rPr lang="cs-CZ" i="1" dirty="0" smtClean="0"/>
              <a:t>. ročník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51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91829"/>
              </p:ext>
            </p:extLst>
          </p:nvPr>
        </p:nvGraphicFramePr>
        <p:xfrm>
          <a:off x="684213" y="765175"/>
          <a:ext cx="7921625" cy="5044208"/>
        </p:xfrm>
        <a:graphic>
          <a:graphicData uri="http://schemas.openxmlformats.org/drawingml/2006/table">
            <a:tbl>
              <a:tblPr/>
              <a:tblGrid>
                <a:gridCol w="7921625"/>
              </a:tblGrid>
              <a:tr h="50358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Vzdělávací oblast, tematický okruh, téma vzdělávacího materiálu:</a:t>
                      </a:r>
                    </a:p>
                  </a:txBody>
                  <a:tcPr marL="44280" marR="442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648072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Matematika, Rovinná a prostorová geometrie, Objem a povrch válce</a:t>
                      </a:r>
                    </a:p>
                  </a:txBody>
                  <a:tcPr marL="44280" marR="442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Metodický list, anotace:</a:t>
                      </a:r>
                    </a:p>
                  </a:txBody>
                  <a:tcPr marL="44280" marR="442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42106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Pomocí prezentace žákům objasníme základní pojmy a vlastnosti válce. Odvozen je i povrch a objem válce.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Součástí je příklad na sestrojení sítě válce.</a:t>
                      </a:r>
                    </a:p>
                  </a:txBody>
                  <a:tcPr marL="44280" marR="442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4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/>
          <p:cNvGrpSpPr/>
          <p:nvPr/>
        </p:nvGrpSpPr>
        <p:grpSpPr>
          <a:xfrm>
            <a:off x="1763688" y="2562669"/>
            <a:ext cx="2061586" cy="3027157"/>
            <a:chOff x="2221077" y="2569774"/>
            <a:chExt cx="2061586" cy="3027157"/>
          </a:xfrm>
        </p:grpSpPr>
        <p:sp>
          <p:nvSpPr>
            <p:cNvPr id="4" name="Vývojový diagram: paměť s přímým přístupem 3"/>
            <p:cNvSpPr/>
            <p:nvPr/>
          </p:nvSpPr>
          <p:spPr>
            <a:xfrm rot="16200000">
              <a:off x="1738292" y="3052560"/>
              <a:ext cx="3027157" cy="2061585"/>
            </a:xfrm>
            <a:prstGeom prst="flowChartMagneticDrum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/>
            <p:cNvSpPr/>
            <p:nvPr/>
          </p:nvSpPr>
          <p:spPr>
            <a:xfrm>
              <a:off x="2221077" y="4581128"/>
              <a:ext cx="2061586" cy="1015803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73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792087"/>
          </a:xfr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Povrch a objem válce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632848" cy="6480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Válec je těleso, které má dvě kruhové podstavy a plášť</a:t>
            </a:r>
            <a:endParaRPr lang="cs-CZ" dirty="0">
              <a:solidFill>
                <a:schemeClr val="tx1"/>
              </a:solidFill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3059832" y="3068960"/>
            <a:ext cx="4052310" cy="2012964"/>
            <a:chOff x="3059832" y="3068960"/>
            <a:chExt cx="4052310" cy="2012964"/>
          </a:xfrm>
        </p:grpSpPr>
        <p:sp>
          <p:nvSpPr>
            <p:cNvPr id="9" name="TextovéPole 8"/>
            <p:cNvSpPr txBox="1"/>
            <p:nvPr/>
          </p:nvSpPr>
          <p:spPr>
            <a:xfrm>
              <a:off x="6084168" y="3464571"/>
              <a:ext cx="10279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podstavy</a:t>
              </a:r>
              <a:endParaRPr lang="cs-CZ" dirty="0"/>
            </a:p>
          </p:txBody>
        </p:sp>
        <p:cxnSp>
          <p:nvCxnSpPr>
            <p:cNvPr id="13" name="Přímá spojnice se šipkou 12"/>
            <p:cNvCxnSpPr>
              <a:stCxn id="9" idx="1"/>
            </p:cNvCxnSpPr>
            <p:nvPr/>
          </p:nvCxnSpPr>
          <p:spPr>
            <a:xfrm flipH="1" flipV="1">
              <a:off x="3059832" y="3068960"/>
              <a:ext cx="3024336" cy="580277"/>
            </a:xfrm>
            <a:prstGeom prst="straightConnector1">
              <a:avLst/>
            </a:prstGeom>
            <a:ln w="15875">
              <a:solidFill>
                <a:schemeClr val="accent2">
                  <a:lumMod val="75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>
              <a:stCxn id="9" idx="1"/>
            </p:cNvCxnSpPr>
            <p:nvPr/>
          </p:nvCxnSpPr>
          <p:spPr>
            <a:xfrm flipH="1">
              <a:off x="3419872" y="3649237"/>
              <a:ext cx="2664296" cy="1432687"/>
            </a:xfrm>
            <a:prstGeom prst="straightConnector1">
              <a:avLst/>
            </a:prstGeom>
            <a:ln w="15875">
              <a:solidFill>
                <a:schemeClr val="accent2">
                  <a:lumMod val="75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Skupina 7"/>
          <p:cNvGrpSpPr/>
          <p:nvPr/>
        </p:nvGrpSpPr>
        <p:grpSpPr>
          <a:xfrm>
            <a:off x="2794481" y="4293096"/>
            <a:ext cx="4473139" cy="465593"/>
            <a:chOff x="2794481" y="4293096"/>
            <a:chExt cx="4473139" cy="465593"/>
          </a:xfrm>
        </p:grpSpPr>
        <p:sp>
          <p:nvSpPr>
            <p:cNvPr id="11" name="TextovéPole 10"/>
            <p:cNvSpPr txBox="1"/>
            <p:nvPr/>
          </p:nvSpPr>
          <p:spPr>
            <a:xfrm>
              <a:off x="6630266" y="4389357"/>
              <a:ext cx="6373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plášť</a:t>
              </a:r>
              <a:endParaRPr lang="cs-CZ" dirty="0"/>
            </a:p>
          </p:txBody>
        </p:sp>
        <p:cxnSp>
          <p:nvCxnSpPr>
            <p:cNvPr id="19" name="Přímá spojnice se šipkou 18"/>
            <p:cNvCxnSpPr/>
            <p:nvPr/>
          </p:nvCxnSpPr>
          <p:spPr>
            <a:xfrm flipH="1" flipV="1">
              <a:off x="2794481" y="4293096"/>
              <a:ext cx="3721735" cy="280927"/>
            </a:xfrm>
            <a:prstGeom prst="straightConnector1">
              <a:avLst/>
            </a:prstGeom>
            <a:ln w="15875">
              <a:solidFill>
                <a:schemeClr val="accent2">
                  <a:lumMod val="75000"/>
                </a:schemeClr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5742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6504"/>
          </a:xfr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Síť válce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152108" y="1618595"/>
            <a:ext cx="1512168" cy="151216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           </a:t>
            </a:r>
            <a:r>
              <a:rPr lang="cs-CZ" sz="2000" b="1" dirty="0" smtClean="0">
                <a:solidFill>
                  <a:schemeClr val="tx1"/>
                </a:solidFill>
              </a:rPr>
              <a:t>r</a:t>
            </a:r>
            <a:r>
              <a:rPr lang="cs-CZ" dirty="0" smtClean="0"/>
              <a:t>      </a:t>
            </a:r>
          </a:p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249192" y="4707314"/>
            <a:ext cx="1512168" cy="151216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05317" y="3161274"/>
            <a:ext cx="4069877" cy="15320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2</a:t>
            </a:r>
            <a:r>
              <a:rPr lang="el-GR" sz="2000" dirty="0" smtClean="0">
                <a:solidFill>
                  <a:schemeClr val="tx1"/>
                </a:solidFill>
              </a:rPr>
              <a:t>π</a:t>
            </a:r>
            <a:r>
              <a:rPr lang="cs-CZ" sz="2000" dirty="0" smtClean="0">
                <a:solidFill>
                  <a:schemeClr val="tx1"/>
                </a:solidFill>
              </a:rPr>
              <a:t>r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180806" y="1968660"/>
            <a:ext cx="3456384" cy="23083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Síť válce tvoří dva kruhy a plášť –obdélník.</a:t>
            </a:r>
          </a:p>
          <a:p>
            <a:r>
              <a:rPr lang="cs-CZ" dirty="0" smtClean="0"/>
              <a:t>Rozměry obdélníku jsou </a:t>
            </a:r>
            <a:r>
              <a:rPr lang="cs-CZ" b="1" dirty="0" smtClean="0"/>
              <a:t>2</a:t>
            </a:r>
            <a:r>
              <a:rPr lang="el-GR" b="1" dirty="0" smtClean="0"/>
              <a:t>π</a:t>
            </a:r>
            <a:r>
              <a:rPr lang="cs-CZ" b="1" dirty="0" smtClean="0"/>
              <a:t>r</a:t>
            </a:r>
            <a:r>
              <a:rPr lang="cs-CZ" dirty="0" smtClean="0"/>
              <a:t> </a:t>
            </a:r>
            <a:r>
              <a:rPr lang="cs-CZ" sz="1600" i="1" dirty="0" smtClean="0"/>
              <a:t>krát</a:t>
            </a:r>
            <a:r>
              <a:rPr lang="cs-CZ" dirty="0" smtClean="0"/>
              <a:t> </a:t>
            </a:r>
            <a:r>
              <a:rPr lang="cs-CZ" b="1" dirty="0" smtClean="0"/>
              <a:t>v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2</a:t>
            </a:r>
            <a:r>
              <a:rPr lang="el-GR" b="1" dirty="0" smtClean="0"/>
              <a:t>π</a:t>
            </a:r>
            <a:r>
              <a:rPr lang="cs-CZ" b="1" dirty="0" smtClean="0"/>
              <a:t>r</a:t>
            </a:r>
            <a:r>
              <a:rPr lang="cs-CZ" dirty="0" smtClean="0"/>
              <a:t> je rozměr vzniklý rozbalením pláště, který byl původně „namotán“ kolem podstavy, tudíž je to její obvod, v je výška válce.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353567" y="3614535"/>
            <a:ext cx="288862" cy="369332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r>
              <a:rPr lang="cs-CZ" dirty="0" smtClean="0"/>
              <a:t>v</a:t>
            </a:r>
            <a:endParaRPr lang="cs-CZ" dirty="0"/>
          </a:p>
        </p:txBody>
      </p:sp>
      <p:cxnSp>
        <p:nvCxnSpPr>
          <p:cNvPr id="10" name="Přímá spojnice 9"/>
          <p:cNvCxnSpPr>
            <a:endCxn id="4" idx="6"/>
          </p:cNvCxnSpPr>
          <p:nvPr/>
        </p:nvCxnSpPr>
        <p:spPr>
          <a:xfrm>
            <a:off x="1908192" y="2374679"/>
            <a:ext cx="756084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761360" y="2145746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dirty="0" smtClean="0"/>
              <a:t> = 2</a:t>
            </a:r>
            <a:r>
              <a:rPr lang="el-GR" dirty="0" smtClean="0"/>
              <a:t>π</a:t>
            </a:r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12" name="Ovál 11"/>
          <p:cNvSpPr/>
          <p:nvPr/>
        </p:nvSpPr>
        <p:spPr>
          <a:xfrm>
            <a:off x="1158510" y="1609035"/>
            <a:ext cx="1512168" cy="15121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605318" y="3161274"/>
            <a:ext cx="4069877" cy="0"/>
          </a:xfrm>
          <a:prstGeom prst="line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91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778098"/>
          </a:xfr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Povrch válce</a:t>
            </a:r>
            <a:endParaRPr lang="cs-CZ" dirty="0"/>
          </a:p>
        </p:txBody>
      </p:sp>
      <p:cxnSp>
        <p:nvCxnSpPr>
          <p:cNvPr id="9" name="Přímá spojnice 8"/>
          <p:cNvCxnSpPr>
            <a:endCxn id="4" idx="6"/>
          </p:cNvCxnSpPr>
          <p:nvPr/>
        </p:nvCxnSpPr>
        <p:spPr>
          <a:xfrm>
            <a:off x="2764922" y="2051971"/>
            <a:ext cx="85722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5508104" y="1130554"/>
                <a:ext cx="3234599" cy="521117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Vzhledem k tomu, že síť válce tvoří dva kruhy a obdélník, pak povrch válce se vypočítá jako obsah 2 podstav a obsah pláště (obdélníku)</a:t>
                </a:r>
              </a:p>
              <a:p>
                <a:endParaRPr lang="cs-CZ" sz="2800" b="1" dirty="0" smtClean="0"/>
              </a:p>
              <a:p>
                <a:r>
                  <a:rPr lang="cs-CZ" sz="2800" b="1" dirty="0" smtClean="0"/>
                  <a:t>S = 2S</a:t>
                </a:r>
                <a:r>
                  <a:rPr lang="cs-CZ" sz="2800" b="1" baseline="-25000" dirty="0" smtClean="0"/>
                  <a:t>p    </a:t>
                </a:r>
                <a:r>
                  <a:rPr lang="cs-CZ" sz="2800" b="1" dirty="0" smtClean="0"/>
                  <a:t>+    </a:t>
                </a:r>
                <a:r>
                  <a:rPr lang="cs-CZ" sz="2800" b="1" dirty="0" err="1" smtClean="0"/>
                  <a:t>S</a:t>
                </a:r>
                <a:r>
                  <a:rPr lang="cs-CZ" sz="2800" b="1" baseline="-25000" dirty="0" err="1" smtClean="0"/>
                  <a:t>pl</a:t>
                </a:r>
                <a:endParaRPr lang="cs-CZ" sz="2800" b="1" dirty="0" smtClean="0"/>
              </a:p>
              <a:p>
                <a:r>
                  <a:rPr lang="cs-CZ" sz="2800" b="1" dirty="0" smtClean="0"/>
                  <a:t>S </a:t>
                </a:r>
                <a:r>
                  <a:rPr lang="cs-CZ" sz="2800" b="1" dirty="0"/>
                  <a:t>= </a:t>
                </a:r>
                <a:r>
                  <a:rPr lang="cs-CZ" sz="2800" b="1" dirty="0" smtClean="0"/>
                  <a:t>2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cs-CZ" sz="2800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latin typeface="Cambria Math"/>
                        <a:ea typeface="Cambria Math"/>
                      </a:rPr>
                      <m:t>+ </m:t>
                    </m:r>
                    <m:r>
                      <m:rPr>
                        <m:nor/>
                      </m:rPr>
                      <a:rPr lang="cs-CZ" sz="2800" b="1" dirty="0"/>
                      <m:t>2</m:t>
                    </m:r>
                    <m:r>
                      <a:rPr lang="cs-CZ" sz="2800" b="1" i="1">
                        <a:latin typeface="Cambria Math"/>
                        <a:ea typeface="Cambria Math"/>
                      </a:rPr>
                      <m:t>𝝅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𝒓</m:t>
                    </m:r>
                    <m:r>
                      <a:rPr lang="cs-CZ" sz="2800" b="1" i="1">
                        <a:latin typeface="Cambria Math"/>
                        <a:ea typeface="Cambria Math"/>
                      </a:rPr>
                      <m:t>𝒗</m:t>
                    </m:r>
                  </m:oMath>
                </a14:m>
                <a:endParaRPr lang="cs-CZ" sz="2800" b="1" dirty="0" smtClean="0"/>
              </a:p>
              <a:p>
                <a:endParaRPr lang="cs-CZ" sz="2800" b="1" dirty="0" smtClean="0"/>
              </a:p>
              <a:p>
                <a:r>
                  <a:rPr lang="cs-CZ" sz="2400" dirty="0" smtClean="0"/>
                  <a:t>po vytčení</a:t>
                </a:r>
              </a:p>
              <a:p>
                <a:endParaRPr lang="cs-CZ" sz="2400" dirty="0" smtClean="0"/>
              </a:p>
              <a:p>
                <a:r>
                  <a:rPr lang="cs-CZ" sz="2800" b="1" dirty="0"/>
                  <a:t>S = 2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/>
                        <a:ea typeface="Cambria Math"/>
                      </a:rPr>
                      <m:t>𝝅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𝒓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𝒓</m:t>
                    </m:r>
                    <m:r>
                      <a:rPr lang="cs-CZ" sz="2800" b="1" i="1"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2800" b="1" i="1">
                        <a:latin typeface="Cambria Math"/>
                        <a:ea typeface="Cambria Math"/>
                      </a:rPr>
                      <m:t>𝒗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1130554"/>
                <a:ext cx="3234599" cy="5211170"/>
              </a:xfrm>
              <a:prstGeom prst="rect">
                <a:avLst/>
              </a:prstGeom>
              <a:blipFill rotWithShape="1">
                <a:blip r:embed="rId2"/>
                <a:stretch>
                  <a:fillRect l="-3962" t="-936" r="-4528" b="-23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Skupina 15"/>
          <p:cNvGrpSpPr/>
          <p:nvPr/>
        </p:nvGrpSpPr>
        <p:grpSpPr>
          <a:xfrm>
            <a:off x="211284" y="1194752"/>
            <a:ext cx="4614273" cy="5180031"/>
            <a:chOff x="172960" y="1145292"/>
            <a:chExt cx="4614273" cy="5180031"/>
          </a:xfrm>
        </p:grpSpPr>
        <p:grpSp>
          <p:nvGrpSpPr>
            <p:cNvPr id="14" name="Skupina 13"/>
            <p:cNvGrpSpPr/>
            <p:nvPr/>
          </p:nvGrpSpPr>
          <p:grpSpPr>
            <a:xfrm>
              <a:off x="172960" y="1145292"/>
              <a:ext cx="4614273" cy="5180031"/>
              <a:chOff x="-415811" y="1173792"/>
              <a:chExt cx="4614273" cy="5180031"/>
            </a:xfrm>
          </p:grpSpPr>
          <p:grpSp>
            <p:nvGrpSpPr>
              <p:cNvPr id="7" name="Skupina 6"/>
              <p:cNvGrpSpPr/>
              <p:nvPr/>
            </p:nvGrpSpPr>
            <p:grpSpPr>
              <a:xfrm>
                <a:off x="-415811" y="1173792"/>
                <a:ext cx="4614273" cy="5180031"/>
                <a:chOff x="-20671" y="1171120"/>
                <a:chExt cx="4069877" cy="4568886"/>
              </a:xfrm>
            </p:grpSpPr>
            <p:sp>
              <p:nvSpPr>
                <p:cNvPr id="6" name="Obdélník 5"/>
                <p:cNvSpPr/>
                <p:nvPr/>
              </p:nvSpPr>
              <p:spPr>
                <a:xfrm>
                  <a:off x="-20671" y="2683288"/>
                  <a:ext cx="4069877" cy="153205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89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 anchorCtr="1"/>
                <a:lstStyle/>
                <a:p>
                  <a:pPr algn="ctr"/>
                  <a:r>
                    <a:rPr lang="cs-CZ" sz="2000" dirty="0" smtClean="0">
                      <a:solidFill>
                        <a:schemeClr val="tx1"/>
                      </a:solidFill>
                    </a:rPr>
                    <a:t>2</a:t>
                  </a:r>
                  <a:r>
                    <a:rPr lang="el-GR" sz="2000" dirty="0" smtClean="0">
                      <a:solidFill>
                        <a:schemeClr val="tx1"/>
                      </a:solidFill>
                    </a:rPr>
                    <a:t>π</a:t>
                  </a:r>
                  <a:r>
                    <a:rPr lang="cs-CZ" sz="2000" dirty="0" smtClean="0">
                      <a:solidFill>
                        <a:schemeClr val="tx1"/>
                      </a:solidFill>
                    </a:rPr>
                    <a:t>r</a:t>
                  </a:r>
                  <a:endParaRPr lang="cs-CZ" sz="2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" name="Ovál 3"/>
                <p:cNvSpPr/>
                <p:nvPr/>
              </p:nvSpPr>
              <p:spPr>
                <a:xfrm>
                  <a:off x="1475604" y="1171120"/>
                  <a:ext cx="1512168" cy="151216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89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dirty="0" smtClean="0">
                      <a:solidFill>
                        <a:schemeClr val="tx1"/>
                      </a:solidFill>
                    </a:rPr>
                    <a:t>            </a:t>
                  </a:r>
                  <a:r>
                    <a:rPr lang="cs-CZ" sz="2000" b="1" dirty="0" smtClean="0">
                      <a:solidFill>
                        <a:schemeClr val="tx1"/>
                      </a:solidFill>
                    </a:rPr>
                    <a:t>r</a:t>
                  </a:r>
                  <a:r>
                    <a:rPr lang="cs-CZ" dirty="0" smtClean="0">
                      <a:solidFill>
                        <a:schemeClr val="tx1"/>
                      </a:solidFill>
                    </a:rPr>
                    <a:t>      </a:t>
                  </a:r>
                </a:p>
                <a:p>
                  <a:pPr algn="ctr"/>
                  <a:endParaRPr lang="cs-CZ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" name="Ovál 4"/>
                <p:cNvSpPr/>
                <p:nvPr/>
              </p:nvSpPr>
              <p:spPr>
                <a:xfrm>
                  <a:off x="1475602" y="4227838"/>
                  <a:ext cx="1512168" cy="151216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89000"/>
                  </a:schemeClr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sz="2400" b="1" dirty="0">
                    <a:solidFill>
                      <a:schemeClr val="tx1"/>
                    </a:solidFill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ovéPole 11"/>
                  <p:cNvSpPr txBox="1"/>
                  <p:nvPr/>
                </p:nvSpPr>
                <p:spPr>
                  <a:xfrm>
                    <a:off x="1512338" y="3424600"/>
                    <a:ext cx="1688474" cy="369332"/>
                  </a:xfrm>
                  <a:prstGeom prst="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cs-CZ" b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cs-CZ" b="1" i="0" baseline="-2500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pl</m:t>
                          </m:r>
                          <m:r>
                            <m:rPr>
                              <m:nor/>
                            </m:rPr>
                            <a:rPr lang="cs-CZ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b="1" i="0" dirty="0" smtClean="0">
                              <a:solidFill>
                                <a:schemeClr val="tx1"/>
                              </a:solidFill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cs-CZ" b="1" dirty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a:rPr lang="cs-CZ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𝒓𝒗</m:t>
                          </m:r>
                        </m:oMath>
                      </m:oMathPara>
                    </a14:m>
                    <a:endParaRPr lang="cs-CZ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" name="TextovéPole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12338" y="3424600"/>
                    <a:ext cx="1688474" cy="369332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ovéPole 12"/>
                  <p:cNvSpPr txBox="1"/>
                  <p:nvPr/>
                </p:nvSpPr>
                <p:spPr>
                  <a:xfrm>
                    <a:off x="1598677" y="5280713"/>
                    <a:ext cx="1078297" cy="392993"/>
                  </a:xfrm>
                  <a:prstGeom prst="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m:rPr>
                            <m:nor/>
                          </m:rPr>
                          <a:rPr lang="cs-CZ" sz="2000" b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cs-CZ" sz="2000" b="1" i="0" baseline="-2500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cs-CZ" sz="2000" b="1" i="0" baseline="-2500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cs-CZ" sz="2000" b="1" i="0" dirty="0" smtClean="0">
                            <a:solidFill>
                              <a:schemeClr val="tx1"/>
                            </a:solidFill>
                          </a:rPr>
                          <m:t>= </m:t>
                        </m:r>
                        <m:r>
                          <a:rPr lang="cs-CZ" sz="20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cs-CZ" sz="20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oMath>
                    </a14:m>
                    <a:r>
                      <a:rPr lang="cs-CZ" b="1" baseline="30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cs-CZ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" name="TextovéPole 1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98677" y="5280713"/>
                    <a:ext cx="1078297" cy="392993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" name="TextovéPole 14"/>
            <p:cNvSpPr txBox="1"/>
            <p:nvPr/>
          </p:nvSpPr>
          <p:spPr>
            <a:xfrm>
              <a:off x="4427984" y="3765432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v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9360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Objem válce</a:t>
            </a:r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1045947" y="1773438"/>
            <a:ext cx="2739725" cy="4369998"/>
            <a:chOff x="1040187" y="1815919"/>
            <a:chExt cx="2052231" cy="3341273"/>
          </a:xfrm>
        </p:grpSpPr>
        <p:sp>
          <p:nvSpPr>
            <p:cNvPr id="7" name="Vývojový diagram: paměť s přímým přístupem 6"/>
            <p:cNvSpPr/>
            <p:nvPr/>
          </p:nvSpPr>
          <p:spPr>
            <a:xfrm rot="16200000">
              <a:off x="1717830" y="3782608"/>
              <a:ext cx="696941" cy="2052228"/>
            </a:xfrm>
            <a:prstGeom prst="flowChartMagneticDrum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ývojový diagram: paměť s přímým přístupem 9"/>
            <p:cNvSpPr/>
            <p:nvPr/>
          </p:nvSpPr>
          <p:spPr>
            <a:xfrm rot="16200000">
              <a:off x="1717830" y="3331590"/>
              <a:ext cx="696941" cy="2052228"/>
            </a:xfrm>
            <a:prstGeom prst="flowChartMagneticDrum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Vývojový diagram: paměť s přímým přístupem 7"/>
            <p:cNvSpPr/>
            <p:nvPr/>
          </p:nvSpPr>
          <p:spPr>
            <a:xfrm rot="16200000">
              <a:off x="1717833" y="2916228"/>
              <a:ext cx="696941" cy="2052228"/>
            </a:xfrm>
            <a:prstGeom prst="flowChartMagneticDrum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ývojový diagram: paměť s přímým přístupem 8"/>
            <p:cNvSpPr/>
            <p:nvPr/>
          </p:nvSpPr>
          <p:spPr>
            <a:xfrm rot="16200000">
              <a:off x="1717830" y="2441245"/>
              <a:ext cx="696941" cy="2052228"/>
            </a:xfrm>
            <a:prstGeom prst="flowChartMagneticDrum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ývojový diagram: paměť s přímým přístupem 10"/>
            <p:cNvSpPr/>
            <p:nvPr/>
          </p:nvSpPr>
          <p:spPr>
            <a:xfrm rot="16200000">
              <a:off x="1717832" y="1997567"/>
              <a:ext cx="696941" cy="2052228"/>
            </a:xfrm>
            <a:prstGeom prst="flowChartMagneticDrum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Vývojový diagram: paměť s přímým přístupem 5"/>
            <p:cNvSpPr/>
            <p:nvPr/>
          </p:nvSpPr>
          <p:spPr>
            <a:xfrm rot="16200000">
              <a:off x="1717830" y="1592198"/>
              <a:ext cx="696941" cy="2052228"/>
            </a:xfrm>
            <a:prstGeom prst="flowChartMagneticDrum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Vývojový diagram: paměť s přímým přístupem 3"/>
            <p:cNvSpPr/>
            <p:nvPr/>
          </p:nvSpPr>
          <p:spPr>
            <a:xfrm rot="16200000">
              <a:off x="1717831" y="1138276"/>
              <a:ext cx="696941" cy="2052228"/>
            </a:xfrm>
            <a:prstGeom prst="flowChartMagneticDrum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5220072" y="2254509"/>
                <a:ext cx="3145701" cy="281192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Objem válce pak vypočítáme obdobně jako u všech kolmých těles:</a:t>
                </a:r>
              </a:p>
              <a:p>
                <a:r>
                  <a:rPr lang="cs-CZ" sz="2400" dirty="0"/>
                  <a:t>o</a:t>
                </a:r>
                <a:r>
                  <a:rPr lang="cs-CZ" sz="2400" dirty="0" smtClean="0"/>
                  <a:t>bsah podstavy . </a:t>
                </a:r>
                <a:r>
                  <a:rPr lang="cs-CZ" sz="2400" dirty="0"/>
                  <a:t>v</a:t>
                </a:r>
                <a:r>
                  <a:rPr lang="cs-CZ" sz="2400" dirty="0" smtClean="0"/>
                  <a:t>ýška </a:t>
                </a:r>
              </a:p>
              <a:p>
                <a:endParaRPr lang="cs-CZ" sz="2400" dirty="0" smtClean="0"/>
              </a:p>
              <a:p>
                <a:r>
                  <a:rPr lang="cs-CZ" sz="3200" b="1" dirty="0" smtClean="0"/>
                  <a:t>V = </a:t>
                </a:r>
                <a14:m>
                  <m:oMath xmlns:m="http://schemas.openxmlformats.org/officeDocument/2006/math">
                    <m:r>
                      <a:rPr lang="cs-CZ" sz="3200" b="1" i="1" smtClean="0"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cs-CZ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3200" b="1" i="1" smtClean="0"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cs-CZ" sz="32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cs-CZ" sz="3200" b="1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cs-CZ" sz="3200" b="1" i="1" smtClean="0">
                        <a:latin typeface="Cambria Math"/>
                        <a:ea typeface="Cambria Math"/>
                      </a:rPr>
                      <m:t>𝒗</m:t>
                    </m:r>
                  </m:oMath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254509"/>
                <a:ext cx="3145701" cy="2811924"/>
              </a:xfrm>
              <a:prstGeom prst="rect">
                <a:avLst/>
              </a:prstGeom>
              <a:blipFill rotWithShape="1">
                <a:blip r:embed="rId2"/>
                <a:stretch>
                  <a:fillRect l="-4845" t="-1735" r="-581" b="-65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ál 14"/>
          <p:cNvSpPr/>
          <p:nvPr/>
        </p:nvSpPr>
        <p:spPr>
          <a:xfrm>
            <a:off x="1070759" y="1782419"/>
            <a:ext cx="2714913" cy="287410"/>
          </a:xfrm>
          <a:prstGeom prst="ellipse">
            <a:avLst/>
          </a:prstGeom>
          <a:solidFill>
            <a:schemeClr val="accent2">
              <a:lumMod val="60000"/>
              <a:lumOff val="40000"/>
              <a:alpha val="61000"/>
            </a:schemeClr>
          </a:solidFill>
          <a:ln>
            <a:solidFill>
              <a:schemeClr val="accent2">
                <a:lumMod val="75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051762" y="1691124"/>
                <a:ext cx="777713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cs-CZ" sz="24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1" i="1"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p>
                          <m:r>
                            <a:rPr lang="cs-CZ" sz="2400" b="1" i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62" y="1691124"/>
                <a:ext cx="777713" cy="470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3923928" y="3958437"/>
                <a:ext cx="4379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>
                          <a:latin typeface="Cambria Math"/>
                          <a:ea typeface="Cambria Math"/>
                        </a:rPr>
                        <m:t>𝒗</m:t>
                      </m:r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958437"/>
                <a:ext cx="43794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Přímá spojnice se šipkou 16"/>
          <p:cNvCxnSpPr/>
          <p:nvPr/>
        </p:nvCxnSpPr>
        <p:spPr>
          <a:xfrm flipV="1">
            <a:off x="3785672" y="1926124"/>
            <a:ext cx="0" cy="409516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78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08720"/>
                <a:ext cx="8229600" cy="4824536"/>
              </a:xfrm>
            </p:spPr>
            <p:txBody>
              <a:bodyPr>
                <a:normAutofit/>
              </a:bodyPr>
              <a:lstStyle/>
              <a:p>
                <a:r>
                  <a:rPr lang="cs-CZ" sz="1800" dirty="0" smtClean="0"/>
                  <a:t>Sestroj síť válce o poloměru 2,5 cm a výšce 4,2 cm. </a:t>
                </a:r>
              </a:p>
              <a:p>
                <a:r>
                  <a:rPr lang="cs-CZ" sz="1800" dirty="0" smtClean="0"/>
                  <a:t>Vypočítej jeho povrch a objem</a:t>
                </a:r>
              </a:p>
              <a:p>
                <a:pPr marL="0" indent="0">
                  <a:buNone/>
                </a:pPr>
                <a:endParaRPr lang="cs-CZ" sz="1800" dirty="0" smtClean="0"/>
              </a:p>
              <a:p>
                <a:pPr marL="0" indent="0">
                  <a:buNone/>
                </a:pPr>
                <a:r>
                  <a:rPr lang="cs-CZ" sz="1800" b="1" u="sng" dirty="0" smtClean="0">
                    <a:solidFill>
                      <a:srgbClr val="FF0000"/>
                    </a:solidFill>
                  </a:rPr>
                  <a:t>Řešení:</a:t>
                </a:r>
              </a:p>
              <a:p>
                <a:pPr marL="0" indent="0">
                  <a:buNone/>
                </a:pPr>
                <a:r>
                  <a:rPr lang="cs-CZ" sz="1600" dirty="0" smtClean="0"/>
                  <a:t>Nejprve si vypočítáme obvod pláště o = </a:t>
                </a:r>
                <a:r>
                  <a:rPr lang="cs-CZ" sz="1600" dirty="0"/>
                  <a:t>2</a:t>
                </a:r>
                <a:r>
                  <a:rPr lang="el-GR" sz="1600" dirty="0"/>
                  <a:t>π</a:t>
                </a:r>
                <a:r>
                  <a:rPr lang="cs-CZ" sz="1600" dirty="0" smtClean="0"/>
                  <a:t>r = 2 . 3,14 . 2,5  = 15,7 cm. Plášť je tedy tvořen dvěma kruhy o poloměru 2,5 cm a obdélníkem s rozměry 15,7 krát 4,2 cm.</a:t>
                </a:r>
              </a:p>
              <a:p>
                <a:pPr marL="0" indent="0">
                  <a:buNone/>
                </a:pPr>
                <a:endParaRPr lang="cs-CZ" sz="1600" dirty="0"/>
              </a:p>
              <a:p>
                <a:pPr marL="0" indent="0">
                  <a:buNone/>
                </a:pPr>
                <a:r>
                  <a:rPr lang="cs-CZ" sz="1600" dirty="0" smtClean="0"/>
                  <a:t>Povrch: </a:t>
                </a:r>
                <a:r>
                  <a:rPr lang="cs-CZ" sz="1600" dirty="0"/>
                  <a:t>S = 2</a:t>
                </a:r>
                <a14:m>
                  <m:oMath xmlns:m="http://schemas.openxmlformats.org/officeDocument/2006/math">
                    <m:r>
                      <a:rPr lang="cs-CZ" sz="1600" b="0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cs-CZ" sz="1600" b="0" i="1">
                        <a:latin typeface="Cambria Math"/>
                        <a:ea typeface="Cambria Math"/>
                      </a:rPr>
                      <m:t>𝑟</m:t>
                    </m:r>
                    <m:r>
                      <a:rPr lang="cs-CZ" sz="1600" b="0" i="1">
                        <a:latin typeface="Cambria Math"/>
                        <a:ea typeface="Cambria Math"/>
                      </a:rPr>
                      <m:t>(</m:t>
                    </m:r>
                    <m:r>
                      <a:rPr lang="cs-CZ" sz="1600" b="0" i="1">
                        <a:latin typeface="Cambria Math"/>
                        <a:ea typeface="Cambria Math"/>
                      </a:rPr>
                      <m:t>𝑟</m:t>
                    </m:r>
                    <m:r>
                      <a:rPr lang="cs-CZ" sz="1600" b="0" i="1"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1600" b="0" i="1">
                        <a:latin typeface="Cambria Math"/>
                        <a:ea typeface="Cambria Math"/>
                      </a:rPr>
                      <m:t>𝑣</m:t>
                    </m:r>
                    <m:r>
                      <a:rPr lang="cs-CZ" sz="1600" b="0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cs-CZ" sz="1600" dirty="0"/>
                  <a:t> </a:t>
                </a:r>
                <a:endParaRPr lang="cs-CZ" sz="1600" dirty="0" smtClean="0"/>
              </a:p>
              <a:p>
                <a:pPr marL="0" indent="0">
                  <a:buNone/>
                </a:pPr>
                <a:r>
                  <a:rPr lang="cs-CZ" sz="1600" dirty="0"/>
                  <a:t> </a:t>
                </a:r>
                <a:r>
                  <a:rPr lang="cs-CZ" sz="1600" dirty="0" smtClean="0"/>
                  <a:t>              S = 2 . 3,14 . 2,5 . (2,5 + 4,2)</a:t>
                </a:r>
              </a:p>
              <a:p>
                <a:pPr marL="0" indent="0">
                  <a:buNone/>
                </a:pPr>
                <a:r>
                  <a:rPr lang="cs-CZ" sz="1600" dirty="0"/>
                  <a:t> </a:t>
                </a:r>
                <a:r>
                  <a:rPr lang="cs-CZ" sz="1600" dirty="0" smtClean="0"/>
                  <a:t>              </a:t>
                </a:r>
                <a:r>
                  <a:rPr lang="cs-CZ" sz="1600" u="sng" dirty="0" smtClean="0"/>
                  <a:t>S = 105,19 cm</a:t>
                </a:r>
                <a:r>
                  <a:rPr lang="cs-CZ" sz="1600" u="sng" baseline="30000" dirty="0" smtClean="0"/>
                  <a:t>2</a:t>
                </a:r>
                <a:endParaRPr lang="cs-CZ" sz="1600" u="sng" dirty="0"/>
              </a:p>
              <a:p>
                <a:pPr marL="0" indent="0">
                  <a:buNone/>
                </a:pPr>
                <a:r>
                  <a:rPr lang="cs-CZ" sz="1600" dirty="0" smtClean="0"/>
                  <a:t>Objem: </a:t>
                </a:r>
                <a:r>
                  <a:rPr lang="cs-CZ" sz="1600" dirty="0"/>
                  <a:t>V = </a:t>
                </a:r>
                <a14:m>
                  <m:oMath xmlns:m="http://schemas.openxmlformats.org/officeDocument/2006/math">
                    <m:r>
                      <a:rPr lang="cs-CZ" sz="1600" b="0" i="1"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cs-CZ" sz="16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600" b="0" i="1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p>
                        <m:r>
                          <a:rPr lang="cs-CZ" sz="1600" b="0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cs-CZ" sz="1600" b="0" i="1">
                        <a:latin typeface="Cambria Math"/>
                        <a:ea typeface="Cambria Math"/>
                      </a:rPr>
                      <m:t>.</m:t>
                    </m:r>
                    <m:r>
                      <a:rPr lang="cs-CZ" sz="1600" b="0" i="1">
                        <a:latin typeface="Cambria Math"/>
                        <a:ea typeface="Cambria Math"/>
                      </a:rPr>
                      <m:t>𝑣</m:t>
                    </m:r>
                  </m:oMath>
                </a14:m>
                <a:endParaRPr lang="cs-CZ" sz="1600" dirty="0"/>
              </a:p>
              <a:p>
                <a:pPr marL="0" indent="0">
                  <a:buNone/>
                </a:pPr>
                <a:r>
                  <a:rPr lang="cs-CZ" sz="1600" dirty="0" smtClean="0"/>
                  <a:t>               V = 3,14 . 2,5</a:t>
                </a:r>
                <a:r>
                  <a:rPr lang="cs-CZ" sz="1600" baseline="30000" dirty="0" smtClean="0"/>
                  <a:t>2</a:t>
                </a:r>
                <a:r>
                  <a:rPr lang="cs-CZ" sz="1600" dirty="0" smtClean="0"/>
                  <a:t> . 4,2</a:t>
                </a:r>
              </a:p>
              <a:p>
                <a:pPr marL="0" indent="0">
                  <a:buNone/>
                </a:pPr>
                <a:r>
                  <a:rPr lang="cs-CZ" sz="1600" dirty="0" smtClean="0"/>
                  <a:t>               </a:t>
                </a:r>
                <a:r>
                  <a:rPr lang="cs-CZ" sz="1600" u="sng" dirty="0" smtClean="0"/>
                  <a:t>V = 82,425 cm</a:t>
                </a:r>
                <a:r>
                  <a:rPr lang="cs-CZ" sz="1600" u="sng" baseline="30000" dirty="0" smtClean="0"/>
                  <a:t>3</a:t>
                </a:r>
                <a:endParaRPr lang="cs-CZ" sz="1600" u="sng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08720"/>
                <a:ext cx="8229600" cy="4824536"/>
              </a:xfrm>
              <a:blipFill rotWithShape="1">
                <a:blip r:embed="rId2"/>
                <a:stretch>
                  <a:fillRect l="-667" t="-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Skupina 6"/>
          <p:cNvGrpSpPr/>
          <p:nvPr/>
        </p:nvGrpSpPr>
        <p:grpSpPr>
          <a:xfrm>
            <a:off x="5294399" y="2561626"/>
            <a:ext cx="2589970" cy="2899576"/>
            <a:chOff x="4711532" y="-2123219"/>
            <a:chExt cx="4069877" cy="4556393"/>
          </a:xfrm>
        </p:grpSpPr>
        <p:sp>
          <p:nvSpPr>
            <p:cNvPr id="10" name="Obdélník 9"/>
            <p:cNvSpPr/>
            <p:nvPr/>
          </p:nvSpPr>
          <p:spPr>
            <a:xfrm>
              <a:off x="4711532" y="-611052"/>
              <a:ext cx="4069877" cy="15320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algn="ctr"/>
              <a:r>
                <a:rPr lang="cs-CZ" sz="1600" dirty="0" smtClean="0">
                  <a:solidFill>
                    <a:schemeClr val="tx1"/>
                  </a:solidFill>
                </a:rPr>
                <a:t>                  15,7 cm</a:t>
              </a:r>
              <a:endParaRPr lang="cs-CZ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Ovál 10"/>
            <p:cNvSpPr/>
            <p:nvPr/>
          </p:nvSpPr>
          <p:spPr>
            <a:xfrm>
              <a:off x="5746701" y="-2123219"/>
              <a:ext cx="1512167" cy="15121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          </a:t>
              </a:r>
              <a:r>
                <a:rPr lang="cs-CZ" sz="1400" dirty="0" smtClean="0">
                  <a:solidFill>
                    <a:schemeClr val="tx1"/>
                  </a:solidFill>
                </a:rPr>
                <a:t>2,5 cm       </a:t>
              </a:r>
              <a:endParaRPr lang="cs-CZ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Ovál 11"/>
            <p:cNvSpPr/>
            <p:nvPr/>
          </p:nvSpPr>
          <p:spPr>
            <a:xfrm>
              <a:off x="5746701" y="921007"/>
              <a:ext cx="1512167" cy="15121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4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Přímá spojnice 13"/>
          <p:cNvCxnSpPr>
            <a:stCxn id="11" idx="2"/>
          </p:cNvCxnSpPr>
          <p:nvPr/>
        </p:nvCxnSpPr>
        <p:spPr>
          <a:xfrm>
            <a:off x="5953155" y="3042779"/>
            <a:ext cx="4811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7884369" y="3842137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4,2 cm</a:t>
            </a:r>
            <a:endParaRPr lang="cs-CZ" sz="1600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6434308" y="2561626"/>
            <a:ext cx="9900" cy="2899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467544" y="1772816"/>
            <a:ext cx="8208912" cy="396044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57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378</Words>
  <Application>Microsoft Office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Povrch a objem válce</vt:lpstr>
      <vt:lpstr>Síť válce</vt:lpstr>
      <vt:lpstr>Povrch válce</vt:lpstr>
      <vt:lpstr>Objem válce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Povrch a objem válce</dc:title>
  <dc:creator>Jolly</dc:creator>
  <cp:lastModifiedBy>Jolly</cp:lastModifiedBy>
  <cp:revision>19</cp:revision>
  <dcterms:created xsi:type="dcterms:W3CDTF">2014-05-06T19:41:54Z</dcterms:created>
  <dcterms:modified xsi:type="dcterms:W3CDTF">2014-05-29T12:48:23Z</dcterms:modified>
</cp:coreProperties>
</file>