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23" r:id="rId2"/>
    <p:sldId id="256" r:id="rId3"/>
    <p:sldId id="258" r:id="rId4"/>
    <p:sldId id="259" r:id="rId5"/>
    <p:sldId id="260" r:id="rId6"/>
    <p:sldId id="281" r:id="rId7"/>
    <p:sldId id="294" r:id="rId8"/>
    <p:sldId id="283" r:id="rId9"/>
    <p:sldId id="284" r:id="rId10"/>
    <p:sldId id="282" r:id="rId11"/>
    <p:sldId id="285" r:id="rId12"/>
    <p:sldId id="306" r:id="rId13"/>
    <p:sldId id="295" r:id="rId14"/>
    <p:sldId id="286" r:id="rId15"/>
    <p:sldId id="307" r:id="rId16"/>
    <p:sldId id="296" r:id="rId17"/>
    <p:sldId id="287" r:id="rId18"/>
    <p:sldId id="316" r:id="rId19"/>
    <p:sldId id="297" r:id="rId20"/>
    <p:sldId id="288" r:id="rId21"/>
    <p:sldId id="310" r:id="rId22"/>
    <p:sldId id="298" r:id="rId23"/>
    <p:sldId id="289" r:id="rId24"/>
    <p:sldId id="313" r:id="rId25"/>
    <p:sldId id="299" r:id="rId26"/>
    <p:sldId id="291" r:id="rId27"/>
    <p:sldId id="312" r:id="rId28"/>
    <p:sldId id="301" r:id="rId29"/>
    <p:sldId id="292" r:id="rId30"/>
    <p:sldId id="320" r:id="rId31"/>
    <p:sldId id="302" r:id="rId32"/>
    <p:sldId id="293" r:id="rId33"/>
    <p:sldId id="321" r:id="rId34"/>
    <p:sldId id="322" r:id="rId35"/>
    <p:sldId id="31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3" d="100"/>
          <a:sy n="73" d="100"/>
        </p:scale>
        <p:origin x="-90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CA249-B61D-4338-8583-EF34E6C1D032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E052-490D-41BD-982C-9A85C146A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00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7FC40-F7BD-4C74-8207-B227F68F1E5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E55E79-5C9A-4FD2-9CC5-5EB6309F3197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F20044D-A4C7-45CE-B51D-E342AB529CE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0/Velka_Javhttp:/upload.wikimedia.org/wikipedia/commons/thumb/f/f0/Velka_Javorina_hreben.jpg/800px-Velka_Javorina_hreben.jpg" TargetMode="External"/><Relationship Id="rId2" Type="http://schemas.openxmlformats.org/officeDocument/2006/relationships/hyperlink" Target="http://creativecommons.org/licenses/by-sa/3.0/deed.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33375"/>
            <a:ext cx="65913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835696" y="1484784"/>
            <a:ext cx="547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>
                <a:latin typeface="Calibri" pitchFamily="34" charset="0"/>
              </a:rPr>
              <a:t>Základní škola Sedmikráska, o.p.s.</a:t>
            </a:r>
          </a:p>
          <a:p>
            <a:pPr algn="ctr"/>
            <a:r>
              <a:rPr lang="cs-CZ" sz="1400" dirty="0" err="1">
                <a:latin typeface="Calibri" pitchFamily="34" charset="0"/>
              </a:rPr>
              <a:t>Bezručova</a:t>
            </a:r>
            <a:r>
              <a:rPr lang="cs-CZ" sz="1400" dirty="0">
                <a:latin typeface="Calibri" pitchFamily="34" charset="0"/>
              </a:rPr>
              <a:t> 293, 756 61 Rožnov pod Radhoštěm</a:t>
            </a: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2411760" y="2060848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ČESKÁ REPUBLIKA </a:t>
            </a:r>
          </a:p>
          <a:p>
            <a:pPr algn="ctr"/>
            <a:r>
              <a:rPr lang="cs-CZ" sz="2800" dirty="0" smtClean="0">
                <a:latin typeface="Calibri" pitchFamily="34" charset="0"/>
              </a:rPr>
              <a:t>Pohoří ČR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1691680" y="3050957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Autor:  Mgr. </a:t>
            </a:r>
            <a:r>
              <a:rPr lang="cs-CZ" sz="1200" dirty="0" smtClean="0">
                <a:latin typeface="Calibri" pitchFamily="34" charset="0"/>
              </a:rPr>
              <a:t>Pavel Sedlák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 smtClean="0">
                <a:latin typeface="Calibri" pitchFamily="34" charset="0"/>
              </a:rPr>
              <a:t>Vytvořeno: září 2013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Název: </a:t>
            </a:r>
            <a:r>
              <a:rPr lang="cs-CZ" sz="1200" dirty="0" smtClean="0">
                <a:latin typeface="Calibri" pitchFamily="34" charset="0"/>
              </a:rPr>
              <a:t>VY_32_INOVACE_VL_04_ČESKÁ REPUBLIKA</a:t>
            </a:r>
            <a:endParaRPr lang="en-US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4</a:t>
            </a:r>
            <a:r>
              <a:rPr lang="cs-CZ" sz="1200" dirty="0" smtClean="0">
                <a:latin typeface="Calibri" pitchFamily="34" charset="0"/>
              </a:rPr>
              <a:t>. – 5. ročník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>
            <a:off x="2267744" y="39330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Projekt Sedmikráska</a:t>
            </a:r>
          </a:p>
          <a:p>
            <a:pPr algn="ctr"/>
            <a:r>
              <a:rPr lang="cs-CZ" sz="1200" dirty="0">
                <a:latin typeface="Calibri" pitchFamily="34" charset="0"/>
              </a:rPr>
              <a:t>CZ.1.07/1.4.00/21.3812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54485"/>
              </p:ext>
            </p:extLst>
          </p:nvPr>
        </p:nvGraphicFramePr>
        <p:xfrm>
          <a:off x="611560" y="4725145"/>
          <a:ext cx="7920880" cy="1512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960440"/>
                <a:gridCol w="3960440"/>
              </a:tblGrid>
              <a:tr h="338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Vzdělávací oblast, tematický okruh, téma vzdělávacího materiálu: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Metodický list, anotace: 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173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Základní vzdělávání,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1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. stupeň.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Člověk a příroda, pohoří ČR, práce s mapou, nejvyšší vrcholy. </a:t>
                      </a:r>
                    </a:p>
                    <a:p>
                      <a:pPr algn="l"/>
                      <a:endParaRPr lang="cs-CZ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Tato interaktivní prezentace je určena pro žáky 4. a 5. tříd 1. stupně.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Žáci se zábavnou formou seznamují s pohořími ČR, lokalizují je, dozvídají se základní informace o jejich vrcholech a učivo si procvičují.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5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5567"/>
            <a:ext cx="8600043" cy="4980434"/>
          </a:xfrm>
          <a:prstGeom prst="rect">
            <a:avLst/>
          </a:prstGeom>
        </p:spPr>
      </p:pic>
      <p:sp>
        <p:nvSpPr>
          <p:cNvPr id="7" name="Vývojový diagram: alternativní postup 6">
            <a:hlinkClick r:id="rId3" action="ppaction://hlinksldjump"/>
          </p:cNvPr>
          <p:cNvSpPr/>
          <p:nvPr/>
        </p:nvSpPr>
        <p:spPr>
          <a:xfrm rot="3732104">
            <a:off x="6312843" y="3190219"/>
            <a:ext cx="1534403" cy="1009561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cs-CZ" sz="3200" dirty="0" smtClean="0"/>
              <a:t>VYHLEDEJ: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C000"/>
                </a:solidFill>
              </a:rPr>
              <a:t>HRUBÝ A NÍZKÝ JESENÍK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987824" y="332656"/>
            <a:ext cx="3240360" cy="936104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Tvůj tip nevyšel.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Hrubý a Nízký Jeseník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Hrubý </a:t>
            </a:r>
            <a:r>
              <a:rPr lang="cs-CZ" dirty="0" smtClean="0"/>
              <a:t>Jeseník je dominantní </a:t>
            </a:r>
            <a:r>
              <a:rPr lang="cs-CZ" dirty="0"/>
              <a:t>pohoří Slezska a části severní </a:t>
            </a:r>
            <a:r>
              <a:rPr lang="cs-CZ" dirty="0" smtClean="0"/>
              <a:t>Moravy.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Nejvyšší </a:t>
            </a:r>
            <a:r>
              <a:rPr lang="cs-CZ" dirty="0"/>
              <a:t>hora je Praděd (1491 m n. m</a:t>
            </a:r>
            <a:r>
              <a:rPr lang="cs-CZ" dirty="0" smtClean="0"/>
              <a:t>.).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Praděd je známý svou dominantou – vysílačem.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  <p:sp>
        <p:nvSpPr>
          <p:cNvPr id="6" name="Vývojový diagram: alternativní postup 5">
            <a:hlinkClick r:id="" action="ppaction://hlinkshowjump?jump=nextslide"/>
          </p:cNvPr>
          <p:cNvSpPr/>
          <p:nvPr/>
        </p:nvSpPr>
        <p:spPr>
          <a:xfrm>
            <a:off x="4539055" y="5337212"/>
            <a:ext cx="3744416" cy="64807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54603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5" y="2060848"/>
            <a:ext cx="3744416" cy="3028950"/>
          </a:xfrm>
        </p:spPr>
      </p:pic>
    </p:spTree>
    <p:extLst>
      <p:ext uri="{BB962C8B-B14F-4D97-AF65-F5344CB8AC3E}">
        <p14:creationId xmlns:p14="http://schemas.microsoft.com/office/powerpoint/2010/main" val="34140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" y="1426846"/>
            <a:ext cx="8600043" cy="4980434"/>
          </a:xfrm>
          <a:prstGeom prst="rect">
            <a:avLst/>
          </a:prstGeom>
        </p:spPr>
      </p:pic>
      <p:sp>
        <p:nvSpPr>
          <p:cNvPr id="7" name="Vývojový diagram: alternativní postup 6">
            <a:hlinkClick r:id="rId3" action="ppaction://hlinksldjump"/>
          </p:cNvPr>
          <p:cNvSpPr/>
          <p:nvPr/>
        </p:nvSpPr>
        <p:spPr>
          <a:xfrm rot="6493190">
            <a:off x="4307633" y="1447863"/>
            <a:ext cx="711536" cy="1718784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cs-CZ" sz="3200" dirty="0" smtClean="0"/>
              <a:t>VYHLEDEJ: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C000"/>
                </a:solidFill>
              </a:rPr>
              <a:t>KRKONOŠE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987824" y="332656"/>
            <a:ext cx="3240360" cy="936104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Tvůj tip nevyšel.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KRKONOŠE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41248" y="1916832"/>
            <a:ext cx="3657600" cy="407248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Krkonoše l</a:t>
            </a:r>
            <a:r>
              <a:rPr lang="cs-CZ" dirty="0" smtClean="0"/>
              <a:t>eží </a:t>
            </a:r>
            <a:r>
              <a:rPr lang="cs-CZ" dirty="0"/>
              <a:t>v severních Čechách </a:t>
            </a:r>
            <a:r>
              <a:rPr lang="cs-CZ" dirty="0" smtClean="0"/>
              <a:t>a zasahují až do Polska.  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Nejvyšší </a:t>
            </a:r>
            <a:r>
              <a:rPr lang="cs-CZ" dirty="0"/>
              <a:t>horou Krkonoš je Sněžka (1602 m). 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Podle </a:t>
            </a:r>
            <a:r>
              <a:rPr lang="cs-CZ" dirty="0"/>
              <a:t>pověstí střeží Krkonoše bájný duch Krakonoš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/>
              <a:t>Z dvaceti nejvyšších vrcholů České republiky </a:t>
            </a:r>
            <a:r>
              <a:rPr lang="cs-CZ" dirty="0" smtClean="0"/>
              <a:t>se 15 </a:t>
            </a:r>
            <a:r>
              <a:rPr lang="cs-CZ" dirty="0"/>
              <a:t>z </a:t>
            </a:r>
            <a:r>
              <a:rPr lang="cs-CZ" dirty="0" smtClean="0"/>
              <a:t>nich nachází </a:t>
            </a:r>
            <a:r>
              <a:rPr lang="cs-CZ" dirty="0"/>
              <a:t>právě v Krkonoších.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71" y="1988840"/>
            <a:ext cx="3657600" cy="3024336"/>
          </a:xfrm>
        </p:spPr>
      </p:pic>
      <p:sp>
        <p:nvSpPr>
          <p:cNvPr id="6" name="Vývojový diagram: alternativní postup 5">
            <a:hlinkClick r:id="" action="ppaction://hlinkshowjump?jump=nextslide"/>
          </p:cNvPr>
          <p:cNvSpPr/>
          <p:nvPr/>
        </p:nvSpPr>
        <p:spPr>
          <a:xfrm>
            <a:off x="4539055" y="5337212"/>
            <a:ext cx="3744416" cy="64807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54603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0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" y="1484784"/>
            <a:ext cx="8600043" cy="4980434"/>
          </a:xfrm>
          <a:prstGeom prst="rect">
            <a:avLst/>
          </a:prstGeom>
        </p:spPr>
      </p:pic>
      <p:sp>
        <p:nvSpPr>
          <p:cNvPr id="7" name="Vývojový diagram: alternativní postup 6">
            <a:hlinkClick r:id="rId3" action="ppaction://hlinksldjump"/>
          </p:cNvPr>
          <p:cNvSpPr/>
          <p:nvPr/>
        </p:nvSpPr>
        <p:spPr>
          <a:xfrm rot="7759107">
            <a:off x="1904809" y="4121732"/>
            <a:ext cx="891848" cy="2769897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cs-CZ" sz="3200" dirty="0" smtClean="0"/>
              <a:t>VYHLEDEJ: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C000"/>
                </a:solidFill>
              </a:rPr>
              <a:t>ŠUMAVU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987824" y="332656"/>
            <a:ext cx="3240360" cy="936104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Tvůj tip nevyšel.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ŠUMAVA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41248" y="1916832"/>
            <a:ext cx="3657600" cy="407248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Šumava </a:t>
            </a:r>
            <a:r>
              <a:rPr lang="cs-CZ" dirty="0" smtClean="0"/>
              <a:t>je </a:t>
            </a:r>
            <a:r>
              <a:rPr lang="cs-CZ" dirty="0"/>
              <a:t>rozsáhlé pohoří na hranicích Česka, Rakouska a německého Bavorska.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Pohořím prochází hlavní evropské rozvodí mezi Severním a Černým mořem. 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Na </a:t>
            </a:r>
            <a:r>
              <a:rPr lang="cs-CZ" dirty="0"/>
              <a:t>území Šumavy se </a:t>
            </a:r>
            <a:r>
              <a:rPr lang="cs-CZ" dirty="0" smtClean="0"/>
              <a:t>nachází, </a:t>
            </a:r>
            <a:r>
              <a:rPr lang="cs-CZ" dirty="0"/>
              <a:t>mimo </a:t>
            </a:r>
            <a:r>
              <a:rPr lang="cs-CZ" dirty="0" smtClean="0"/>
              <a:t>jiné, </a:t>
            </a:r>
            <a:r>
              <a:rPr lang="cs-CZ" dirty="0"/>
              <a:t>Lipenská přehrada.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Nejvyšší </a:t>
            </a:r>
            <a:r>
              <a:rPr lang="cs-CZ" dirty="0"/>
              <a:t>horou </a:t>
            </a:r>
            <a:r>
              <a:rPr lang="cs-CZ" dirty="0" smtClean="0"/>
              <a:t>na </a:t>
            </a:r>
            <a:r>
              <a:rPr lang="cs-CZ" dirty="0"/>
              <a:t>české straně hranice </a:t>
            </a:r>
            <a:r>
              <a:rPr lang="cs-CZ" dirty="0" smtClean="0"/>
              <a:t>je Plechý </a:t>
            </a:r>
            <a:r>
              <a:rPr lang="cs-CZ" dirty="0"/>
              <a:t>(1378 metrů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6" name="Vývojový diagram: alternativní postup 5">
            <a:hlinkClick r:id="" action="ppaction://hlinkshowjump?jump=nextslide"/>
          </p:cNvPr>
          <p:cNvSpPr/>
          <p:nvPr/>
        </p:nvSpPr>
        <p:spPr>
          <a:xfrm>
            <a:off x="4539055" y="5337212"/>
            <a:ext cx="3744416" cy="64807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54603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39" y="2060848"/>
            <a:ext cx="3707832" cy="2998660"/>
          </a:xfrm>
        </p:spPr>
      </p:pic>
    </p:spTree>
    <p:extLst>
      <p:ext uri="{BB962C8B-B14F-4D97-AF65-F5344CB8AC3E}">
        <p14:creationId xmlns:p14="http://schemas.microsoft.com/office/powerpoint/2010/main" val="5991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" y="1484784"/>
            <a:ext cx="8600043" cy="4980434"/>
          </a:xfrm>
          <a:prstGeom prst="rect">
            <a:avLst/>
          </a:prstGeom>
        </p:spPr>
      </p:pic>
      <p:sp>
        <p:nvSpPr>
          <p:cNvPr id="7" name="Vývojový diagram: alternativní postup 6">
            <a:hlinkClick r:id="rId3" action="ppaction://hlinksldjump"/>
          </p:cNvPr>
          <p:cNvSpPr/>
          <p:nvPr/>
        </p:nvSpPr>
        <p:spPr>
          <a:xfrm rot="3732104">
            <a:off x="7150676" y="5016983"/>
            <a:ext cx="575311" cy="1130309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cs-CZ" sz="3200" dirty="0" smtClean="0"/>
              <a:t>VYHLEDEJ: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C000"/>
                </a:solidFill>
              </a:rPr>
              <a:t>BÍLÉ KARPATY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5445224"/>
            <a:ext cx="8077200" cy="93610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Pohoří České republiky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24973" r="-1028" b="44985"/>
          <a:stretch/>
        </p:blipFill>
        <p:spPr>
          <a:xfrm>
            <a:off x="0" y="3356992"/>
            <a:ext cx="9231788" cy="176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6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ývojový diagram: alternativní postup 2">
            <a:hlinkClick r:id="" action="ppaction://hlinkshowjump?jump=previousslide"/>
          </p:cNvPr>
          <p:cNvSpPr/>
          <p:nvPr/>
        </p:nvSpPr>
        <p:spPr>
          <a:xfrm>
            <a:off x="2339752" y="2708920"/>
            <a:ext cx="4392488" cy="1152128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059832" y="292494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ZKUS ZNOVU</a:t>
            </a:r>
            <a:endParaRPr lang="cs-CZ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987824" y="332656"/>
            <a:ext cx="3240360" cy="936104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Tvůj tip nevyšel.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9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Bílé Karpaty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Bílé Karpaty </a:t>
            </a:r>
            <a:r>
              <a:rPr lang="cs-CZ" dirty="0" smtClean="0"/>
              <a:t>je pohoří </a:t>
            </a:r>
            <a:r>
              <a:rPr lang="cs-CZ" dirty="0"/>
              <a:t>nacházející se na česko-slovenské hranici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Nejvyšším vrcholem je </a:t>
            </a:r>
            <a:r>
              <a:rPr lang="cs-CZ" dirty="0"/>
              <a:t>Velká Javořina (970 m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71" y="2132856"/>
            <a:ext cx="3657600" cy="2736304"/>
          </a:xfrm>
        </p:spPr>
      </p:pic>
      <p:sp>
        <p:nvSpPr>
          <p:cNvPr id="6" name="Vývojový diagram: alternativní postup 5">
            <a:hlinkClick r:id="" action="ppaction://hlinkshowjump?jump=nextslide"/>
          </p:cNvPr>
          <p:cNvSpPr/>
          <p:nvPr/>
        </p:nvSpPr>
        <p:spPr>
          <a:xfrm>
            <a:off x="4532119" y="5136287"/>
            <a:ext cx="3744416" cy="64807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527565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0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" y="1484784"/>
            <a:ext cx="8600043" cy="4980434"/>
          </a:xfrm>
          <a:prstGeom prst="rect">
            <a:avLst/>
          </a:prstGeom>
        </p:spPr>
      </p:pic>
      <p:sp>
        <p:nvSpPr>
          <p:cNvPr id="7" name="Vývojový diagram: alternativní postup 6">
            <a:hlinkClick r:id="rId3" action="ppaction://hlinksldjump"/>
          </p:cNvPr>
          <p:cNvSpPr/>
          <p:nvPr/>
        </p:nvSpPr>
        <p:spPr>
          <a:xfrm rot="5579690">
            <a:off x="3632026" y="4094131"/>
            <a:ext cx="1791874" cy="1472582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cs-CZ" sz="3200" dirty="0" smtClean="0"/>
              <a:t>VYHLEDEJ: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C000"/>
                </a:solidFill>
              </a:rPr>
              <a:t>ČESKOMORAVSKOU VYSOČINU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987824" y="332656"/>
            <a:ext cx="3240360" cy="936104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Tvůj tip nevyšel.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Českomoravská vrchovina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Českomoravská </a:t>
            </a:r>
            <a:r>
              <a:rPr lang="cs-CZ" dirty="0" smtClean="0"/>
              <a:t>vrchovina (lidově Vysočina) se </a:t>
            </a:r>
            <a:r>
              <a:rPr lang="cs-CZ" dirty="0"/>
              <a:t> </a:t>
            </a:r>
            <a:r>
              <a:rPr lang="cs-CZ" dirty="0" smtClean="0"/>
              <a:t>rozkládá </a:t>
            </a:r>
            <a:br>
              <a:rPr lang="cs-CZ" dirty="0" smtClean="0"/>
            </a:br>
            <a:r>
              <a:rPr lang="cs-CZ" dirty="0" smtClean="0"/>
              <a:t>po </a:t>
            </a:r>
            <a:r>
              <a:rPr lang="cs-CZ" dirty="0"/>
              <a:t>obou stranách </a:t>
            </a:r>
            <a:r>
              <a:rPr lang="cs-CZ" dirty="0" smtClean="0"/>
              <a:t>hranice </a:t>
            </a:r>
            <a:r>
              <a:rPr lang="cs-CZ" dirty="0"/>
              <a:t>Čech a Moravy (odtud je odvozen </a:t>
            </a:r>
            <a:r>
              <a:rPr lang="cs-CZ" dirty="0" smtClean="0"/>
              <a:t>i její </a:t>
            </a:r>
            <a:r>
              <a:rPr lang="cs-CZ" dirty="0"/>
              <a:t>název</a:t>
            </a:r>
            <a:r>
              <a:rPr lang="cs-CZ" dirty="0" smtClean="0"/>
              <a:t>).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Nejvyšší jsou Jihlavské vrchy</a:t>
            </a:r>
            <a:r>
              <a:rPr lang="cs-CZ" dirty="0"/>
              <a:t> </a:t>
            </a:r>
            <a:r>
              <a:rPr lang="cs-CZ" dirty="0" smtClean="0"/>
              <a:t>(Javořice </a:t>
            </a:r>
            <a:r>
              <a:rPr lang="cs-CZ" dirty="0"/>
              <a:t>837 </a:t>
            </a:r>
            <a:r>
              <a:rPr lang="cs-CZ" dirty="0" smtClean="0"/>
              <a:t>m).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Významnější jsou však  </a:t>
            </a:r>
            <a:r>
              <a:rPr lang="cs-CZ" dirty="0"/>
              <a:t>Žďárské vrchy (Devět skal 836 m).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71" y="2060848"/>
            <a:ext cx="3657600" cy="2952328"/>
          </a:xfrm>
        </p:spPr>
      </p:pic>
      <p:sp>
        <p:nvSpPr>
          <p:cNvPr id="6" name="Vývojový diagram: alternativní postup 5">
            <a:hlinkClick r:id="" action="ppaction://hlinkshowjump?jump=nextslide"/>
          </p:cNvPr>
          <p:cNvSpPr/>
          <p:nvPr/>
        </p:nvSpPr>
        <p:spPr>
          <a:xfrm>
            <a:off x="4539055" y="5337212"/>
            <a:ext cx="3744416" cy="64807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54603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0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" y="1484784"/>
            <a:ext cx="8600043" cy="4980434"/>
          </a:xfrm>
          <a:prstGeom prst="rect">
            <a:avLst/>
          </a:prstGeom>
        </p:spPr>
      </p:pic>
      <p:sp>
        <p:nvSpPr>
          <p:cNvPr id="7" name="Vývojový diagram: alternativní postup 6">
            <a:hlinkClick r:id="rId3" action="ppaction://hlinksldjump"/>
          </p:cNvPr>
          <p:cNvSpPr/>
          <p:nvPr/>
        </p:nvSpPr>
        <p:spPr>
          <a:xfrm rot="1479433">
            <a:off x="432147" y="3923571"/>
            <a:ext cx="1240638" cy="870501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cs-CZ" sz="3200" dirty="0" smtClean="0"/>
              <a:t>VYHLEDEJ: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C000"/>
                </a:solidFill>
              </a:rPr>
              <a:t>ČESKÝ LES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987824" y="332656"/>
            <a:ext cx="3240360" cy="936104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Tvůj tip nevyšel.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Český les </a:t>
            </a:r>
            <a:r>
              <a:rPr lang="cs-CZ" dirty="0" smtClean="0"/>
              <a:t>je </a:t>
            </a:r>
            <a:r>
              <a:rPr lang="cs-CZ" dirty="0"/>
              <a:t>členitá </a:t>
            </a:r>
            <a:r>
              <a:rPr lang="cs-CZ" dirty="0" smtClean="0"/>
              <a:t>vrchovina podél </a:t>
            </a:r>
            <a:r>
              <a:rPr lang="cs-CZ" dirty="0"/>
              <a:t>česko-německé státní 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Větší </a:t>
            </a:r>
            <a:r>
              <a:rPr lang="cs-CZ" dirty="0"/>
              <a:t>část Českého lesa se rozkládá na území Německa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/>
              <a:t> Českém lese jsou dvě tisícovky, obě na české straně </a:t>
            </a:r>
            <a:r>
              <a:rPr lang="cs-CZ" dirty="0" smtClean="0"/>
              <a:t>pohoří:</a:t>
            </a:r>
            <a:r>
              <a:rPr lang="sv-SE" dirty="0"/>
              <a:t>Čerchov (1042 m</a:t>
            </a:r>
            <a:r>
              <a:rPr lang="sv-SE" dirty="0" smtClean="0"/>
              <a:t>)</a:t>
            </a:r>
            <a:r>
              <a:rPr lang="cs-CZ" dirty="0" smtClean="0"/>
              <a:t>.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04" y="2060848"/>
            <a:ext cx="3657600" cy="2895197"/>
          </a:xfrm>
        </p:spPr>
      </p:pic>
      <p:sp>
        <p:nvSpPr>
          <p:cNvPr id="6" name="Vývojový diagram: alternativní postup 5">
            <a:hlinkClick r:id="" action="ppaction://hlinkshowjump?jump=nextslide"/>
          </p:cNvPr>
          <p:cNvSpPr/>
          <p:nvPr/>
        </p:nvSpPr>
        <p:spPr>
          <a:xfrm>
            <a:off x="4539055" y="5337212"/>
            <a:ext cx="3744416" cy="64807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54603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0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" y="1484784"/>
            <a:ext cx="8600043" cy="4980434"/>
          </a:xfrm>
          <a:prstGeom prst="rect">
            <a:avLst/>
          </a:prstGeom>
        </p:spPr>
      </p:pic>
      <p:sp>
        <p:nvSpPr>
          <p:cNvPr id="7" name="Vývojový diagram: alternativní postup 6">
            <a:hlinkClick r:id="rId4" action="ppaction://hlinksldjump"/>
          </p:cNvPr>
          <p:cNvSpPr/>
          <p:nvPr/>
        </p:nvSpPr>
        <p:spPr>
          <a:xfrm rot="2758445">
            <a:off x="5133138" y="2996562"/>
            <a:ext cx="1114825" cy="507368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cs-CZ" sz="3200" dirty="0" smtClean="0"/>
              <a:t>VYHLEDEJ: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C000"/>
                </a:solidFill>
              </a:rPr>
              <a:t>ORLICKÉ HORY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5939236" y="2954211"/>
            <a:ext cx="539718" cy="640866"/>
          </a:xfrm>
          <a:custGeom>
            <a:avLst/>
            <a:gdLst>
              <a:gd name="connsiteX0" fmla="*/ 16087 w 539718"/>
              <a:gd name="connsiteY0" fmla="*/ 101604 h 640866"/>
              <a:gd name="connsiteX1" fmla="*/ 31718 w 539718"/>
              <a:gd name="connsiteY1" fmla="*/ 187574 h 640866"/>
              <a:gd name="connsiteX2" fmla="*/ 39533 w 539718"/>
              <a:gd name="connsiteY2" fmla="*/ 218835 h 640866"/>
              <a:gd name="connsiteX3" fmla="*/ 55164 w 539718"/>
              <a:gd name="connsiteY3" fmla="*/ 265727 h 640866"/>
              <a:gd name="connsiteX4" fmla="*/ 62979 w 539718"/>
              <a:gd name="connsiteY4" fmla="*/ 289174 h 640866"/>
              <a:gd name="connsiteX5" fmla="*/ 78610 w 539718"/>
              <a:gd name="connsiteY5" fmla="*/ 312620 h 640866"/>
              <a:gd name="connsiteX6" fmla="*/ 86426 w 539718"/>
              <a:gd name="connsiteY6" fmla="*/ 336066 h 640866"/>
              <a:gd name="connsiteX7" fmla="*/ 117687 w 539718"/>
              <a:gd name="connsiteY7" fmla="*/ 382958 h 640866"/>
              <a:gd name="connsiteX8" fmla="*/ 156764 w 539718"/>
              <a:gd name="connsiteY8" fmla="*/ 445481 h 640866"/>
              <a:gd name="connsiteX9" fmla="*/ 203656 w 539718"/>
              <a:gd name="connsiteY9" fmla="*/ 539266 h 640866"/>
              <a:gd name="connsiteX10" fmla="*/ 227102 w 539718"/>
              <a:gd name="connsiteY10" fmla="*/ 554897 h 640866"/>
              <a:gd name="connsiteX11" fmla="*/ 234918 w 539718"/>
              <a:gd name="connsiteY11" fmla="*/ 578343 h 640866"/>
              <a:gd name="connsiteX12" fmla="*/ 281810 w 539718"/>
              <a:gd name="connsiteY12" fmla="*/ 601789 h 640866"/>
              <a:gd name="connsiteX13" fmla="*/ 297441 w 539718"/>
              <a:gd name="connsiteY13" fmla="*/ 625235 h 640866"/>
              <a:gd name="connsiteX14" fmla="*/ 352149 w 539718"/>
              <a:gd name="connsiteY14" fmla="*/ 640866 h 640866"/>
              <a:gd name="connsiteX15" fmla="*/ 445933 w 539718"/>
              <a:gd name="connsiteY15" fmla="*/ 633051 h 640866"/>
              <a:gd name="connsiteX16" fmla="*/ 477195 w 539718"/>
              <a:gd name="connsiteY16" fmla="*/ 593974 h 640866"/>
              <a:gd name="connsiteX17" fmla="*/ 492826 w 539718"/>
              <a:gd name="connsiteY17" fmla="*/ 570527 h 640866"/>
              <a:gd name="connsiteX18" fmla="*/ 516272 w 539718"/>
              <a:gd name="connsiteY18" fmla="*/ 523635 h 640866"/>
              <a:gd name="connsiteX19" fmla="*/ 539718 w 539718"/>
              <a:gd name="connsiteY19" fmla="*/ 437666 h 640866"/>
              <a:gd name="connsiteX20" fmla="*/ 516272 w 539718"/>
              <a:gd name="connsiteY20" fmla="*/ 328251 h 640866"/>
              <a:gd name="connsiteX21" fmla="*/ 508456 w 539718"/>
              <a:gd name="connsiteY21" fmla="*/ 304804 h 640866"/>
              <a:gd name="connsiteX22" fmla="*/ 477195 w 539718"/>
              <a:gd name="connsiteY22" fmla="*/ 257912 h 640866"/>
              <a:gd name="connsiteX23" fmla="*/ 469379 w 539718"/>
              <a:gd name="connsiteY23" fmla="*/ 234466 h 640866"/>
              <a:gd name="connsiteX24" fmla="*/ 453749 w 539718"/>
              <a:gd name="connsiteY24" fmla="*/ 211020 h 640866"/>
              <a:gd name="connsiteX25" fmla="*/ 422487 w 539718"/>
              <a:gd name="connsiteY25" fmla="*/ 140681 h 640866"/>
              <a:gd name="connsiteX26" fmla="*/ 399041 w 539718"/>
              <a:gd name="connsiteY26" fmla="*/ 125051 h 640866"/>
              <a:gd name="connsiteX27" fmla="*/ 375595 w 539718"/>
              <a:gd name="connsiteY27" fmla="*/ 101604 h 640866"/>
              <a:gd name="connsiteX28" fmla="*/ 344333 w 539718"/>
              <a:gd name="connsiteY28" fmla="*/ 62527 h 640866"/>
              <a:gd name="connsiteX29" fmla="*/ 328702 w 539718"/>
              <a:gd name="connsiteY29" fmla="*/ 39081 h 640866"/>
              <a:gd name="connsiteX30" fmla="*/ 305256 w 539718"/>
              <a:gd name="connsiteY30" fmla="*/ 31266 h 640866"/>
              <a:gd name="connsiteX31" fmla="*/ 273995 w 539718"/>
              <a:gd name="connsiteY31" fmla="*/ 15635 h 640866"/>
              <a:gd name="connsiteX32" fmla="*/ 219287 w 539718"/>
              <a:gd name="connsiteY32" fmla="*/ 4 h 640866"/>
              <a:gd name="connsiteX33" fmla="*/ 70795 w 539718"/>
              <a:gd name="connsiteY33" fmla="*/ 15635 h 640866"/>
              <a:gd name="connsiteX34" fmla="*/ 47349 w 539718"/>
              <a:gd name="connsiteY34" fmla="*/ 31266 h 640866"/>
              <a:gd name="connsiteX35" fmla="*/ 23902 w 539718"/>
              <a:gd name="connsiteY35" fmla="*/ 78158 h 640866"/>
              <a:gd name="connsiteX36" fmla="*/ 8272 w 539718"/>
              <a:gd name="connsiteY36" fmla="*/ 101604 h 640866"/>
              <a:gd name="connsiteX37" fmla="*/ 456 w 539718"/>
              <a:gd name="connsiteY37" fmla="*/ 156312 h 64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39718" h="640866">
                <a:moveTo>
                  <a:pt x="16087" y="101604"/>
                </a:moveTo>
                <a:cubicBezTo>
                  <a:pt x="21746" y="135558"/>
                  <a:pt x="24432" y="154788"/>
                  <a:pt x="31718" y="187574"/>
                </a:cubicBezTo>
                <a:cubicBezTo>
                  <a:pt x="34048" y="198059"/>
                  <a:pt x="36447" y="208547"/>
                  <a:pt x="39533" y="218835"/>
                </a:cubicBezTo>
                <a:cubicBezTo>
                  <a:pt x="44267" y="234616"/>
                  <a:pt x="49954" y="250096"/>
                  <a:pt x="55164" y="265727"/>
                </a:cubicBezTo>
                <a:cubicBezTo>
                  <a:pt x="57769" y="273543"/>
                  <a:pt x="58409" y="282319"/>
                  <a:pt x="62979" y="289174"/>
                </a:cubicBezTo>
                <a:cubicBezTo>
                  <a:pt x="68189" y="296989"/>
                  <a:pt x="74409" y="304219"/>
                  <a:pt x="78610" y="312620"/>
                </a:cubicBezTo>
                <a:cubicBezTo>
                  <a:pt x="82294" y="319988"/>
                  <a:pt x="82425" y="328865"/>
                  <a:pt x="86426" y="336066"/>
                </a:cubicBezTo>
                <a:cubicBezTo>
                  <a:pt x="95549" y="352488"/>
                  <a:pt x="117687" y="382958"/>
                  <a:pt x="117687" y="382958"/>
                </a:cubicBezTo>
                <a:cubicBezTo>
                  <a:pt x="136288" y="438762"/>
                  <a:pt x="119609" y="420712"/>
                  <a:pt x="156764" y="445481"/>
                </a:cubicBezTo>
                <a:cubicBezTo>
                  <a:pt x="165680" y="472230"/>
                  <a:pt x="177684" y="521951"/>
                  <a:pt x="203656" y="539266"/>
                </a:cubicBezTo>
                <a:lnTo>
                  <a:pt x="227102" y="554897"/>
                </a:lnTo>
                <a:cubicBezTo>
                  <a:pt x="229707" y="562712"/>
                  <a:pt x="229772" y="571910"/>
                  <a:pt x="234918" y="578343"/>
                </a:cubicBezTo>
                <a:cubicBezTo>
                  <a:pt x="245937" y="592117"/>
                  <a:pt x="266364" y="596640"/>
                  <a:pt x="281810" y="601789"/>
                </a:cubicBezTo>
                <a:cubicBezTo>
                  <a:pt x="287020" y="609604"/>
                  <a:pt x="290106" y="619367"/>
                  <a:pt x="297441" y="625235"/>
                </a:cubicBezTo>
                <a:cubicBezTo>
                  <a:pt x="302540" y="629314"/>
                  <a:pt x="350103" y="640355"/>
                  <a:pt x="352149" y="640866"/>
                </a:cubicBezTo>
                <a:cubicBezTo>
                  <a:pt x="383410" y="638261"/>
                  <a:pt x="415172" y="639203"/>
                  <a:pt x="445933" y="633051"/>
                </a:cubicBezTo>
                <a:cubicBezTo>
                  <a:pt x="475209" y="627196"/>
                  <a:pt x="467307" y="613749"/>
                  <a:pt x="477195" y="593974"/>
                </a:cubicBezTo>
                <a:cubicBezTo>
                  <a:pt x="481396" y="585573"/>
                  <a:pt x="487616" y="578343"/>
                  <a:pt x="492826" y="570527"/>
                </a:cubicBezTo>
                <a:cubicBezTo>
                  <a:pt x="521327" y="485020"/>
                  <a:pt x="475872" y="614536"/>
                  <a:pt x="516272" y="523635"/>
                </a:cubicBezTo>
                <a:cubicBezTo>
                  <a:pt x="530693" y="491188"/>
                  <a:pt x="533032" y="471093"/>
                  <a:pt x="539718" y="437666"/>
                </a:cubicBezTo>
                <a:cubicBezTo>
                  <a:pt x="529859" y="358798"/>
                  <a:pt x="538543" y="395065"/>
                  <a:pt x="516272" y="328251"/>
                </a:cubicBezTo>
                <a:cubicBezTo>
                  <a:pt x="513667" y="320435"/>
                  <a:pt x="513026" y="311659"/>
                  <a:pt x="508456" y="304804"/>
                </a:cubicBezTo>
                <a:cubicBezTo>
                  <a:pt x="498036" y="289173"/>
                  <a:pt x="483136" y="275733"/>
                  <a:pt x="477195" y="257912"/>
                </a:cubicBezTo>
                <a:cubicBezTo>
                  <a:pt x="474590" y="250097"/>
                  <a:pt x="473063" y="241834"/>
                  <a:pt x="469379" y="234466"/>
                </a:cubicBezTo>
                <a:cubicBezTo>
                  <a:pt x="465178" y="226065"/>
                  <a:pt x="457564" y="219603"/>
                  <a:pt x="453749" y="211020"/>
                </a:cubicBezTo>
                <a:cubicBezTo>
                  <a:pt x="441368" y="183161"/>
                  <a:pt x="443712" y="161905"/>
                  <a:pt x="422487" y="140681"/>
                </a:cubicBezTo>
                <a:cubicBezTo>
                  <a:pt x="415845" y="134039"/>
                  <a:pt x="406257" y="131064"/>
                  <a:pt x="399041" y="125051"/>
                </a:cubicBezTo>
                <a:cubicBezTo>
                  <a:pt x="390550" y="117975"/>
                  <a:pt x="383410" y="109420"/>
                  <a:pt x="375595" y="101604"/>
                </a:cubicBezTo>
                <a:cubicBezTo>
                  <a:pt x="360379" y="55959"/>
                  <a:pt x="379684" y="97878"/>
                  <a:pt x="344333" y="62527"/>
                </a:cubicBezTo>
                <a:cubicBezTo>
                  <a:pt x="337691" y="55885"/>
                  <a:pt x="336037" y="44949"/>
                  <a:pt x="328702" y="39081"/>
                </a:cubicBezTo>
                <a:cubicBezTo>
                  <a:pt x="322269" y="33935"/>
                  <a:pt x="312828" y="34511"/>
                  <a:pt x="305256" y="31266"/>
                </a:cubicBezTo>
                <a:cubicBezTo>
                  <a:pt x="294548" y="26677"/>
                  <a:pt x="284703" y="20224"/>
                  <a:pt x="273995" y="15635"/>
                </a:cubicBezTo>
                <a:cubicBezTo>
                  <a:pt x="258303" y="8910"/>
                  <a:pt x="235144" y="3969"/>
                  <a:pt x="219287" y="4"/>
                </a:cubicBezTo>
                <a:cubicBezTo>
                  <a:pt x="207829" y="720"/>
                  <a:pt x="109834" y="-3884"/>
                  <a:pt x="70795" y="15635"/>
                </a:cubicBezTo>
                <a:cubicBezTo>
                  <a:pt x="62394" y="19836"/>
                  <a:pt x="55164" y="26056"/>
                  <a:pt x="47349" y="31266"/>
                </a:cubicBezTo>
                <a:cubicBezTo>
                  <a:pt x="2559" y="98449"/>
                  <a:pt x="56255" y="13453"/>
                  <a:pt x="23902" y="78158"/>
                </a:cubicBezTo>
                <a:cubicBezTo>
                  <a:pt x="19701" y="86559"/>
                  <a:pt x="12472" y="93203"/>
                  <a:pt x="8272" y="101604"/>
                </a:cubicBezTo>
                <a:cubicBezTo>
                  <a:pt x="-2839" y="123827"/>
                  <a:pt x="456" y="130864"/>
                  <a:pt x="456" y="1563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987824" y="332656"/>
            <a:ext cx="3240360" cy="936104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Tvůj tip nevyšel.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Hra na procvičení pohoří ČR pro 4. ročník ZŠ.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PRAVIDLA:</a:t>
            </a:r>
          </a:p>
          <a:p>
            <a:pPr>
              <a:buFontTx/>
              <a:buChar char="-"/>
            </a:pPr>
            <a:r>
              <a:rPr lang="cs-CZ" dirty="0" smtClean="0"/>
              <a:t>Na dalších stránkách se objeví mapa a název pohoří, které máš vyhledat.</a:t>
            </a:r>
          </a:p>
          <a:p>
            <a:pPr>
              <a:buFontTx/>
              <a:buChar char="-"/>
            </a:pPr>
            <a:r>
              <a:rPr lang="cs-CZ" dirty="0" smtClean="0"/>
              <a:t>Tvým úkolem je tipnout si na částečně slepé mapce, kde se pohoří nachází.</a:t>
            </a:r>
          </a:p>
          <a:p>
            <a:pPr>
              <a:buFontTx/>
              <a:buChar char="-"/>
            </a:pPr>
            <a:r>
              <a:rPr lang="cs-CZ" dirty="0" smtClean="0"/>
              <a:t>Když se spleteš, z otázky se neposuneš dál, dokud neodpovíš správně. </a:t>
            </a:r>
          </a:p>
          <a:p>
            <a:pPr>
              <a:buFontTx/>
              <a:buChar char="-"/>
            </a:pPr>
            <a:r>
              <a:rPr lang="cs-CZ" dirty="0" smtClean="0"/>
              <a:t>Při správné odpovědi se o pohoří dozvíš více s textu, který se Ti zobrazí.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"/>
          <a:stretch/>
        </p:blipFill>
        <p:spPr>
          <a:xfrm rot="5400000">
            <a:off x="4590020" y="2300269"/>
            <a:ext cx="5371047" cy="3744416"/>
          </a:xfrm>
        </p:spPr>
      </p:pic>
    </p:spTree>
    <p:extLst>
      <p:ext uri="{BB962C8B-B14F-4D97-AF65-F5344CB8AC3E}">
        <p14:creationId xmlns:p14="http://schemas.microsoft.com/office/powerpoint/2010/main" val="28428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Orlické 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/>
              <a:t>Orlické hory </a:t>
            </a:r>
            <a:r>
              <a:rPr lang="pl-PL" dirty="0" smtClean="0"/>
              <a:t>se řeknou polsky </a:t>
            </a:r>
            <a:r>
              <a:rPr lang="pl-PL" dirty="0"/>
              <a:t>Góry </a:t>
            </a:r>
            <a:r>
              <a:rPr lang="pl-PL" dirty="0" smtClean="0"/>
              <a:t>Orlickie.</a:t>
            </a:r>
          </a:p>
          <a:p>
            <a:pPr>
              <a:buFont typeface="Wingdings" pitchFamily="2" charset="2"/>
              <a:buChar char="§"/>
            </a:pPr>
            <a:endParaRPr lang="pl-PL" dirty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Nejvyšší </a:t>
            </a:r>
            <a:r>
              <a:rPr lang="cs-CZ" dirty="0"/>
              <a:t>vrchol Velká Deštná, 1115 m n. m. 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Název </a:t>
            </a:r>
            <a:r>
              <a:rPr lang="cs-CZ" dirty="0"/>
              <a:t>pohoří je odvozen od řeky Orlice, která tudy po česko-polské hranici protéká.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5" y="2106084"/>
            <a:ext cx="3705353" cy="2907092"/>
          </a:xfrm>
        </p:spPr>
      </p:pic>
      <p:sp>
        <p:nvSpPr>
          <p:cNvPr id="6" name="Vývojový diagram: alternativní postup 5">
            <a:hlinkClick r:id="" action="ppaction://hlinkshowjump?jump=nextslide"/>
          </p:cNvPr>
          <p:cNvSpPr/>
          <p:nvPr/>
        </p:nvSpPr>
        <p:spPr>
          <a:xfrm>
            <a:off x="4539055" y="5337212"/>
            <a:ext cx="3744416" cy="64807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54603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" y="1484784"/>
            <a:ext cx="8600043" cy="4980434"/>
          </a:xfrm>
          <a:prstGeom prst="rect">
            <a:avLst/>
          </a:prstGeom>
        </p:spPr>
      </p:pic>
      <p:sp>
        <p:nvSpPr>
          <p:cNvPr id="7" name="Vývojový diagram: alternativní postup 6">
            <a:hlinkClick r:id="rId3" action="ppaction://hlinksldjump"/>
          </p:cNvPr>
          <p:cNvSpPr/>
          <p:nvPr/>
        </p:nvSpPr>
        <p:spPr>
          <a:xfrm rot="3732104">
            <a:off x="5980827" y="3082921"/>
            <a:ext cx="480236" cy="476957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cs-CZ" sz="3200" dirty="0" smtClean="0"/>
              <a:t>VYHLEDEJ: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C000"/>
                </a:solidFill>
              </a:rPr>
              <a:t>KRALICKÝ SNĚŽNÍK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987824" y="332656"/>
            <a:ext cx="3240360" cy="936104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Tvůj tip nevyšel.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Králický Sněžník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/>
              <a:t>Králický </a:t>
            </a:r>
            <a:r>
              <a:rPr lang="pl-PL" dirty="0" smtClean="0"/>
              <a:t>Sněžník, </a:t>
            </a:r>
            <a:r>
              <a:rPr lang="pl-PL" dirty="0"/>
              <a:t>nebo také masiv Králického Sněžníku, je </a:t>
            </a:r>
            <a:r>
              <a:rPr lang="pl-PL" dirty="0" smtClean="0"/>
              <a:t>vysoká</a:t>
            </a:r>
            <a:r>
              <a:rPr lang="pl-PL" dirty="0"/>
              <a:t>, členitá hornatina na rozhraní Čech, Moravy a </a:t>
            </a:r>
            <a:r>
              <a:rPr lang="pl-PL" dirty="0" smtClean="0"/>
              <a:t>Kladska (v Polsku). </a:t>
            </a:r>
          </a:p>
          <a:p>
            <a:pPr>
              <a:buFont typeface="Wingdings" pitchFamily="2" charset="2"/>
              <a:buChar char="§"/>
            </a:pPr>
            <a:endParaRPr lang="pl-PL" dirty="0"/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Králický </a:t>
            </a:r>
            <a:r>
              <a:rPr lang="pl-PL" dirty="0"/>
              <a:t>Sněžník tvoří významný hydrografický uzel, jeho území náleží do tří úmoří – Černého, Severního a Baltského moře.</a:t>
            </a:r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5" y="1988840"/>
            <a:ext cx="3744416" cy="2952328"/>
          </a:xfrm>
        </p:spPr>
      </p:pic>
      <p:sp>
        <p:nvSpPr>
          <p:cNvPr id="6" name="Vývojový diagram: alternativní postup 5">
            <a:hlinkClick r:id="" action="ppaction://hlinkshowjump?jump=nextslide"/>
          </p:cNvPr>
          <p:cNvSpPr/>
          <p:nvPr/>
        </p:nvSpPr>
        <p:spPr>
          <a:xfrm>
            <a:off x="4539055" y="5337212"/>
            <a:ext cx="3744416" cy="64807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54603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1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lačítko akce: Návrat 7">
            <a:hlinkClick r:id="" action="ppaction://hlinkshowjump?jump=firstslide" highlightClick="1"/>
          </p:cNvPr>
          <p:cNvSpPr/>
          <p:nvPr/>
        </p:nvSpPr>
        <p:spPr>
          <a:xfrm>
            <a:off x="2555776" y="4725144"/>
            <a:ext cx="1656184" cy="1440160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91880" y="360512"/>
            <a:ext cx="2448272" cy="936104"/>
          </a:xfrm>
          <a:prstGeom prst="rect">
            <a:avLst/>
          </a:prstGeom>
        </p:spPr>
        <p:txBody>
          <a:bodyPr vert="horz" lIns="91440" rIns="45720" rtlCol="0" anchor="ctr">
            <a:normAutofit fontScale="6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KONEC HRY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11"/>
          <p:cNvSpPr txBox="1">
            <a:spLocks/>
          </p:cNvSpPr>
          <p:nvPr/>
        </p:nvSpPr>
        <p:spPr>
          <a:xfrm>
            <a:off x="539552" y="1628800"/>
            <a:ext cx="8229600" cy="4625609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/>
              <a:t>Budeš-li chtít si test zopakovat, klikni na tlačítko ŠIPKA ZPĚT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endParaRPr lang="cs-CZ" dirty="0"/>
          </a:p>
          <a:p>
            <a:r>
              <a:rPr lang="cs-CZ" dirty="0" smtClean="0"/>
              <a:t>Jestliže chceš test ukončit, klikni na tlačítko DOMEČEK a </a:t>
            </a:r>
            <a:r>
              <a:rPr lang="cs-CZ" smtClean="0"/>
              <a:t>ukončíš prezentaci.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7" name="Tlačítko akce: Domů 6">
            <a:hlinkClick r:id="" action="ppaction://hlinkshowjump?jump=endshow" highlightClick="1"/>
          </p:cNvPr>
          <p:cNvSpPr/>
          <p:nvPr/>
        </p:nvSpPr>
        <p:spPr>
          <a:xfrm>
            <a:off x="5220072" y="4725144"/>
            <a:ext cx="1584176" cy="1440160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0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607113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Všechen obrazový materiál pochází z wikipedie (viz . níže uvedené odkazy).</a:t>
            </a:r>
          </a:p>
          <a:p>
            <a:r>
              <a:rPr lang="cs-CZ" sz="1400" dirty="0" smtClean="0"/>
              <a:t>Materiál byl upraven.</a:t>
            </a:r>
          </a:p>
          <a:p>
            <a:r>
              <a:rPr lang="cs-CZ" sz="1400" dirty="0" smtClean="0"/>
              <a:t>Máte povinnost uvést: autora</a:t>
            </a:r>
            <a:r>
              <a:rPr lang="cs-CZ" sz="1400" dirty="0"/>
              <a:t> </a:t>
            </a:r>
            <a:r>
              <a:rPr lang="cs-CZ" sz="1400" dirty="0" smtClean="0"/>
              <a:t>a poskytnout </a:t>
            </a:r>
            <a:r>
              <a:rPr lang="cs-CZ" sz="1400" dirty="0"/>
              <a:t>odkaz na licence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creativecommons.org/licenses/by-sa/3.0/deed.cs</a:t>
            </a:r>
            <a:endParaRPr lang="cs-CZ" sz="1400" dirty="0"/>
          </a:p>
          <a:p>
            <a:r>
              <a:rPr lang="cs-CZ" sz="1400" dirty="0" smtClean="0"/>
              <a:t>Můžete </a:t>
            </a:r>
            <a:r>
              <a:rPr lang="cs-CZ" sz="1400" dirty="0"/>
              <a:t>tak učinit </a:t>
            </a:r>
            <a:r>
              <a:rPr lang="cs-CZ" sz="1400" dirty="0" smtClean="0"/>
              <a:t>přiměřeným </a:t>
            </a:r>
            <a:r>
              <a:rPr lang="cs-CZ" sz="1400" dirty="0"/>
              <a:t>způsobem, ale ne způsobem, který by naznačoval</a:t>
            </a:r>
            <a:r>
              <a:rPr lang="cs-CZ" sz="1400" dirty="0" smtClean="0"/>
              <a:t>, že vás poskytovatel licence nebo </a:t>
            </a:r>
            <a:r>
              <a:rPr lang="cs-CZ" sz="1400" dirty="0"/>
              <a:t>vaše užívání podporuje. </a:t>
            </a:r>
          </a:p>
          <a:p>
            <a:pPr marL="118872" indent="0">
              <a:buNone/>
            </a:pPr>
            <a:endParaRPr lang="cs-CZ" sz="1400" dirty="0" smtClean="0">
              <a:hlinkClick r:id="rId3"/>
            </a:endParaRPr>
          </a:p>
          <a:p>
            <a:endParaRPr lang="cs-CZ" sz="1400" dirty="0" smtClean="0">
              <a:hlinkClick r:id="rId3"/>
            </a:endParaRPr>
          </a:p>
          <a:p>
            <a:r>
              <a:rPr lang="cs-CZ" sz="1050" dirty="0"/>
              <a:t>http://cs.wikipedia.org/wiki/Soubor:Radho%C5%A1%C5%A5,_</a:t>
            </a:r>
            <a:r>
              <a:rPr lang="cs-CZ" sz="1050" dirty="0" smtClean="0"/>
              <a:t>kaple.jpg; autor: </a:t>
            </a:r>
            <a:r>
              <a:rPr lang="cs-CZ" sz="1050" dirty="0"/>
              <a:t>Zdenek Svoboda</a:t>
            </a:r>
            <a:endParaRPr lang="cs-CZ" sz="1050" dirty="0" smtClean="0"/>
          </a:p>
          <a:p>
            <a:r>
              <a:rPr lang="cs-CZ" sz="1050" dirty="0" smtClean="0"/>
              <a:t>http</a:t>
            </a:r>
            <a:r>
              <a:rPr lang="cs-CZ" sz="1050" dirty="0"/>
              <a:t>://</a:t>
            </a:r>
            <a:r>
              <a:rPr lang="cs-CZ" sz="1050" dirty="0" smtClean="0"/>
              <a:t>cs.wikipedia.org/wiki/</a:t>
            </a:r>
            <a:r>
              <a:rPr lang="cs-CZ" sz="1050" dirty="0" err="1" smtClean="0"/>
              <a:t>Soubor:Klinovec_von_haj_aus.jpg</a:t>
            </a:r>
            <a:r>
              <a:rPr lang="cs-CZ" sz="1050" dirty="0" smtClean="0"/>
              <a:t>; autor: </a:t>
            </a:r>
            <a:r>
              <a:rPr lang="en-US" sz="1050" dirty="0"/>
              <a:t>Source: photographed by Rafael Brix</a:t>
            </a:r>
            <a:endParaRPr lang="cs-CZ" sz="1050" dirty="0"/>
          </a:p>
          <a:p>
            <a:r>
              <a:rPr lang="cs-CZ" sz="1050" dirty="0" smtClean="0"/>
              <a:t>http</a:t>
            </a:r>
            <a:r>
              <a:rPr lang="cs-CZ" sz="1050" dirty="0"/>
              <a:t>://</a:t>
            </a:r>
            <a:r>
              <a:rPr lang="cs-CZ" sz="1050" dirty="0" smtClean="0"/>
              <a:t>upload.wikimedia.org/</a:t>
            </a:r>
            <a:r>
              <a:rPr lang="cs-CZ" sz="1050" dirty="0" err="1" smtClean="0"/>
              <a:t>wikipedia</a:t>
            </a:r>
            <a:r>
              <a:rPr lang="cs-CZ" sz="1050" dirty="0" smtClean="0"/>
              <a:t>/</a:t>
            </a:r>
            <a:r>
              <a:rPr lang="cs-CZ" sz="1050" dirty="0" err="1" smtClean="0"/>
              <a:t>commons</a:t>
            </a:r>
            <a:r>
              <a:rPr lang="cs-CZ" sz="1050" dirty="0" smtClean="0"/>
              <a:t>/d/d3/Praded.JPG; autor:</a:t>
            </a:r>
            <a:r>
              <a:rPr lang="nb-NO" sz="1050" dirty="0"/>
              <a:t>Drozdp 20:19, 29 August 2005 (UTC)</a:t>
            </a:r>
            <a:endParaRPr lang="cs-CZ" sz="1050" dirty="0" smtClean="0"/>
          </a:p>
          <a:p>
            <a:r>
              <a:rPr lang="cs-CZ" sz="1050" dirty="0" smtClean="0"/>
              <a:t>http</a:t>
            </a:r>
            <a:r>
              <a:rPr lang="cs-CZ" sz="1050" dirty="0"/>
              <a:t>://</a:t>
            </a:r>
            <a:r>
              <a:rPr lang="cs-CZ" sz="1050" dirty="0" smtClean="0"/>
              <a:t>cs.wikipedia.org/wiki/</a:t>
            </a:r>
            <a:r>
              <a:rPr lang="cs-CZ" sz="1050" dirty="0" err="1" smtClean="0"/>
              <a:t>Soubor:Kaple_sv_Vavrince.JPG</a:t>
            </a:r>
            <a:r>
              <a:rPr lang="cs-CZ" sz="1050" dirty="0" smtClean="0"/>
              <a:t>; autor: </a:t>
            </a:r>
            <a:r>
              <a:rPr lang="en-US" sz="1050" dirty="0" err="1"/>
              <a:t>Lovecz</a:t>
            </a:r>
            <a:r>
              <a:rPr lang="en-US" sz="1050" dirty="0"/>
              <a:t> 16:02, 1 July 2006 (UTC)</a:t>
            </a:r>
            <a:endParaRPr lang="cs-CZ" sz="1050" dirty="0"/>
          </a:p>
          <a:p>
            <a:r>
              <a:rPr lang="cs-CZ" sz="1050" dirty="0" smtClean="0"/>
              <a:t>http</a:t>
            </a:r>
            <a:r>
              <a:rPr lang="cs-CZ" sz="1050" dirty="0"/>
              <a:t>://cs.wikipedia.org/wiki/Soubor:Pl%C3%B6ckenstein_(Plech%C3%BD)_-_</a:t>
            </a:r>
            <a:r>
              <a:rPr lang="cs-CZ" sz="1050" dirty="0" smtClean="0"/>
              <a:t>pohled_na_vrchol.jpg; autor: </a:t>
            </a:r>
            <a:r>
              <a:rPr lang="cs-CZ" sz="1050" dirty="0" err="1"/>
              <a:t>Pudelek</a:t>
            </a:r>
            <a:r>
              <a:rPr lang="cs-CZ" sz="1050" dirty="0"/>
              <a:t> (Marcin </a:t>
            </a:r>
            <a:r>
              <a:rPr lang="cs-CZ" sz="1050" dirty="0" err="1"/>
              <a:t>Szala</a:t>
            </a:r>
            <a:r>
              <a:rPr lang="cs-CZ" sz="1050" dirty="0"/>
              <a:t>)</a:t>
            </a:r>
          </a:p>
          <a:p>
            <a:r>
              <a:rPr lang="cs-CZ" sz="1050" dirty="0" smtClean="0"/>
              <a:t>http</a:t>
            </a:r>
            <a:r>
              <a:rPr lang="cs-CZ" sz="1050" dirty="0"/>
              <a:t>://upload.wikimedia.org/</a:t>
            </a:r>
            <a:r>
              <a:rPr lang="cs-CZ" sz="1050" dirty="0" err="1"/>
              <a:t>wikipedia</a:t>
            </a:r>
            <a:r>
              <a:rPr lang="cs-CZ" sz="1050" dirty="0"/>
              <a:t>/</a:t>
            </a:r>
            <a:r>
              <a:rPr lang="cs-CZ" sz="1050" dirty="0" err="1"/>
              <a:t>commons</a:t>
            </a:r>
            <a:r>
              <a:rPr lang="cs-CZ" sz="1050" dirty="0"/>
              <a:t>/</a:t>
            </a:r>
            <a:r>
              <a:rPr lang="cs-CZ" sz="1050" dirty="0" err="1"/>
              <a:t>thumb</a:t>
            </a:r>
            <a:r>
              <a:rPr lang="cs-CZ" sz="1050" dirty="0"/>
              <a:t>/f/f0/</a:t>
            </a:r>
            <a:r>
              <a:rPr lang="cs-CZ" sz="1050" dirty="0" err="1"/>
              <a:t>Velka_Javhttp</a:t>
            </a:r>
            <a:r>
              <a:rPr lang="cs-CZ" sz="1050" dirty="0"/>
              <a:t>://</a:t>
            </a:r>
            <a:r>
              <a:rPr lang="cs-CZ" sz="1050" dirty="0" smtClean="0"/>
              <a:t>upload.wikimedia.org/</a:t>
            </a:r>
            <a:r>
              <a:rPr lang="cs-CZ" sz="1050" dirty="0" err="1" smtClean="0"/>
              <a:t>wikipedia</a:t>
            </a:r>
            <a:r>
              <a:rPr lang="cs-CZ" sz="1050" dirty="0" smtClean="0"/>
              <a:t>/</a:t>
            </a:r>
            <a:r>
              <a:rPr lang="cs-CZ" sz="1050" dirty="0" err="1" smtClean="0"/>
              <a:t>commons</a:t>
            </a:r>
            <a:r>
              <a:rPr lang="cs-CZ" sz="1050" dirty="0" smtClean="0"/>
              <a:t>/</a:t>
            </a:r>
            <a:r>
              <a:rPr lang="cs-CZ" sz="1050" dirty="0" err="1" smtClean="0"/>
              <a:t>thumb</a:t>
            </a:r>
            <a:r>
              <a:rPr lang="cs-CZ" sz="1050" dirty="0" smtClean="0"/>
              <a:t>/f/f0/Velka_Javorina_hreben.jpg/800px-Velka_Javorina_hreben.jpg; autor:RomanM82</a:t>
            </a:r>
          </a:p>
          <a:p>
            <a:r>
              <a:rPr lang="cs-CZ" sz="1050" dirty="0"/>
              <a:t>http://cs.wikipedia.org/wiki/Soubor:Dev%C4%9Bt_skal_(vrchol).</a:t>
            </a:r>
            <a:r>
              <a:rPr lang="cs-CZ" sz="1050" dirty="0" err="1" smtClean="0"/>
              <a:t>jpg</a:t>
            </a:r>
            <a:r>
              <a:rPr lang="cs-CZ" sz="1050" dirty="0" smtClean="0"/>
              <a:t>; </a:t>
            </a:r>
            <a:r>
              <a:rPr lang="cs-CZ" sz="1050" dirty="0" err="1" smtClean="0"/>
              <a:t>autor:cs:User:Akil</a:t>
            </a:r>
            <a:endParaRPr lang="cs-CZ" sz="1050" dirty="0" smtClean="0"/>
          </a:p>
          <a:p>
            <a:r>
              <a:rPr lang="cs-CZ" sz="1050" dirty="0"/>
              <a:t>http://</a:t>
            </a:r>
            <a:r>
              <a:rPr lang="cs-CZ" sz="1050" dirty="0" smtClean="0"/>
              <a:t>cs.wikipedia.org/wiki/Soubor:Cerchov_Towers_02.jpg; </a:t>
            </a:r>
            <a:r>
              <a:rPr lang="cs-CZ" sz="1050" dirty="0" err="1" smtClean="0"/>
              <a:t>autor:</a:t>
            </a:r>
            <a:r>
              <a:rPr lang="cs-CZ" sz="1050" dirty="0" err="1"/>
              <a:t>Cerchov.JPG</a:t>
            </a:r>
            <a:r>
              <a:rPr lang="cs-CZ" sz="1050" dirty="0"/>
              <a:t>: Schmid Marco, </a:t>
            </a:r>
            <a:r>
              <a:rPr lang="cs-CZ" sz="1050" dirty="0" err="1"/>
              <a:t>Thanried</a:t>
            </a:r>
            <a:r>
              <a:rPr lang="cs-CZ" sz="1050" dirty="0"/>
              <a:t> - </a:t>
            </a:r>
            <a:r>
              <a:rPr lang="cs-CZ" sz="1050" dirty="0" err="1" smtClean="0"/>
              <a:t>Stamsried</a:t>
            </a:r>
            <a:r>
              <a:rPr lang="cs-CZ" sz="1050" dirty="0" smtClean="0"/>
              <a:t>. </a:t>
            </a:r>
            <a:r>
              <a:rPr lang="cs-CZ" sz="1050" dirty="0" err="1" smtClean="0"/>
              <a:t>Original</a:t>
            </a:r>
            <a:r>
              <a:rPr lang="cs-CZ" sz="1050" dirty="0" smtClean="0"/>
              <a:t> </a:t>
            </a:r>
            <a:r>
              <a:rPr lang="cs-CZ" sz="1050" dirty="0" err="1"/>
              <a:t>uploader</a:t>
            </a:r>
            <a:r>
              <a:rPr lang="cs-CZ" sz="1050" dirty="0"/>
              <a:t> </a:t>
            </a:r>
            <a:r>
              <a:rPr lang="cs-CZ" sz="1050" dirty="0" err="1"/>
              <a:t>was</a:t>
            </a:r>
            <a:r>
              <a:rPr lang="cs-CZ" sz="1050" dirty="0"/>
              <a:t> </a:t>
            </a:r>
            <a:r>
              <a:rPr lang="cs-CZ" sz="1050" dirty="0" err="1"/>
              <a:t>Schmid.Marco</a:t>
            </a:r>
            <a:r>
              <a:rPr lang="cs-CZ" sz="1050" dirty="0"/>
              <a:t> </a:t>
            </a:r>
            <a:r>
              <a:rPr lang="cs-CZ" sz="1050" dirty="0" err="1"/>
              <a:t>at</a:t>
            </a:r>
            <a:r>
              <a:rPr lang="cs-CZ" sz="1050" dirty="0"/>
              <a:t> </a:t>
            </a:r>
            <a:r>
              <a:rPr lang="cs-CZ" sz="1050" dirty="0" err="1" smtClean="0"/>
              <a:t>de.wikipedia</a:t>
            </a:r>
            <a:r>
              <a:rPr lang="cs-CZ" sz="1050" dirty="0" smtClean="0"/>
              <a:t>; </a:t>
            </a:r>
            <a:r>
              <a:rPr lang="cs-CZ" sz="1050" dirty="0" err="1" smtClean="0"/>
              <a:t>derivative</a:t>
            </a:r>
            <a:r>
              <a:rPr lang="cs-CZ" sz="1050" dirty="0" smtClean="0"/>
              <a:t> </a:t>
            </a:r>
            <a:r>
              <a:rPr lang="cs-CZ" sz="1050" dirty="0" err="1"/>
              <a:t>work</a:t>
            </a:r>
            <a:r>
              <a:rPr lang="cs-CZ" sz="1050" dirty="0"/>
              <a:t>: </a:t>
            </a:r>
            <a:r>
              <a:rPr lang="cs-CZ" sz="1050" dirty="0" err="1"/>
              <a:t>Emdee</a:t>
            </a:r>
            <a:r>
              <a:rPr lang="cs-CZ" sz="1050" dirty="0"/>
              <a:t> (talk</a:t>
            </a:r>
            <a:r>
              <a:rPr lang="cs-CZ" sz="1050" dirty="0" smtClean="0"/>
              <a:t>)</a:t>
            </a:r>
          </a:p>
          <a:p>
            <a:r>
              <a:rPr lang="cs-CZ" sz="1050" dirty="0"/>
              <a:t>http://cs.wikipedia.org/wiki/</a:t>
            </a:r>
            <a:r>
              <a:rPr lang="cs-CZ" sz="1050" dirty="0" err="1"/>
              <a:t>Soubor:Koruna</a:t>
            </a:r>
            <a:r>
              <a:rPr lang="cs-CZ" sz="1050" dirty="0"/>
              <a:t>_(Orlick%C3%A9_hory).</a:t>
            </a:r>
            <a:r>
              <a:rPr lang="cs-CZ" sz="1050" dirty="0" err="1" smtClean="0"/>
              <a:t>jpg</a:t>
            </a:r>
            <a:r>
              <a:rPr lang="cs-CZ" sz="1050" dirty="0" smtClean="0"/>
              <a:t>; autor: </a:t>
            </a:r>
            <a:r>
              <a:rPr lang="cs-CZ" sz="1050" dirty="0" err="1"/>
              <a:t>Railfort</a:t>
            </a:r>
            <a:r>
              <a:rPr lang="cs-CZ" sz="1050" dirty="0"/>
              <a:t> &amp; </a:t>
            </a:r>
            <a:r>
              <a:rPr lang="cs-CZ" sz="1050" dirty="0" err="1" smtClean="0"/>
              <a:t>Maoman</a:t>
            </a:r>
            <a:endParaRPr lang="cs-CZ" sz="1050" dirty="0" smtClean="0"/>
          </a:p>
          <a:p>
            <a:r>
              <a:rPr lang="cs-CZ" sz="1050" dirty="0"/>
              <a:t>http://</a:t>
            </a:r>
            <a:r>
              <a:rPr lang="cs-CZ" sz="1050" dirty="0" smtClean="0"/>
              <a:t>cs.wikipedia.org/wiki/</a:t>
            </a:r>
            <a:r>
              <a:rPr lang="cs-CZ" sz="1050" dirty="0" err="1" smtClean="0"/>
              <a:t>Soubor:Kralicak.jpg</a:t>
            </a:r>
            <a:r>
              <a:rPr lang="cs-CZ" sz="1050" dirty="0" smtClean="0"/>
              <a:t>; autor: </a:t>
            </a:r>
            <a:r>
              <a:rPr lang="cs-CZ" sz="1050" dirty="0"/>
              <a:t>Martin Vavřík</a:t>
            </a:r>
            <a:endParaRPr lang="cs-CZ" sz="1050" dirty="0" smtClean="0"/>
          </a:p>
          <a:p>
            <a:endParaRPr lang="cs-CZ" sz="1400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0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" y="1484784"/>
            <a:ext cx="8600043" cy="4980434"/>
          </a:xfrm>
          <a:prstGeom prst="rect">
            <a:avLst/>
          </a:prstGeom>
        </p:spPr>
      </p:pic>
      <p:sp>
        <p:nvSpPr>
          <p:cNvPr id="6" name="Ovál 5">
            <a:hlinkClick r:id="rId3" action="ppaction://hlinksldjump"/>
          </p:cNvPr>
          <p:cNvSpPr/>
          <p:nvPr/>
        </p:nvSpPr>
        <p:spPr>
          <a:xfrm rot="20276736">
            <a:off x="7475514" y="4153107"/>
            <a:ext cx="1298395" cy="11436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cs-CZ" sz="3200" dirty="0" smtClean="0"/>
              <a:t>VYHLEDEJ: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C000"/>
                </a:solidFill>
              </a:rPr>
              <a:t>MORAVSKOSLEZSKÉ BESKYDY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530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3876704" cy="9361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Tvůj tip nevyšel.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" y="1412776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Moravskoslezské Beskydy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Nejvyšším vrcholem je Lysá hora, jejíž výška činí 1323,5 m n. </a:t>
            </a:r>
            <a:r>
              <a:rPr lang="cs-CZ" dirty="0" smtClean="0"/>
              <a:t>m.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Dalšími </a:t>
            </a:r>
            <a:r>
              <a:rPr lang="cs-CZ" dirty="0"/>
              <a:t>vysokými nebo známými horami Beskyd jsou Smrk, </a:t>
            </a:r>
            <a:r>
              <a:rPr lang="cs-CZ" dirty="0" err="1"/>
              <a:t>Kněhyně</a:t>
            </a:r>
            <a:r>
              <a:rPr lang="cs-CZ" dirty="0"/>
              <a:t>, </a:t>
            </a:r>
            <a:r>
              <a:rPr lang="cs-CZ" dirty="0" smtClean="0"/>
              <a:t>Travný a Radhošť.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Na Radhošti najdeme Kapličku Cyrila a Metoděje.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657600" cy="3304528"/>
          </a:xfrm>
        </p:spPr>
      </p:pic>
      <p:sp>
        <p:nvSpPr>
          <p:cNvPr id="6" name="Vývojový diagram: alternativní postup 5">
            <a:hlinkClick r:id="" action="ppaction://hlinkshowjump?jump=nextslide"/>
          </p:cNvPr>
          <p:cNvSpPr/>
          <p:nvPr/>
        </p:nvSpPr>
        <p:spPr>
          <a:xfrm>
            <a:off x="4539055" y="5337212"/>
            <a:ext cx="3744416" cy="64807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54603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" y="1484784"/>
            <a:ext cx="8600043" cy="4980434"/>
          </a:xfrm>
          <a:prstGeom prst="rect">
            <a:avLst/>
          </a:prstGeom>
        </p:spPr>
      </p:pic>
      <p:sp>
        <p:nvSpPr>
          <p:cNvPr id="7" name="Vývojový diagram: alternativní postup 6">
            <a:hlinkClick r:id="rId3" action="ppaction://hlinksldjump"/>
          </p:cNvPr>
          <p:cNvSpPr/>
          <p:nvPr/>
        </p:nvSpPr>
        <p:spPr>
          <a:xfrm rot="3732104">
            <a:off x="1483273" y="1187275"/>
            <a:ext cx="575311" cy="2580868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cs-CZ" sz="3200" dirty="0" smtClean="0"/>
              <a:t>VYHLEDEJ: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FFC000"/>
                </a:solidFill>
              </a:rPr>
              <a:t>KRUŠNÉ HORY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987824" y="332656"/>
            <a:ext cx="3240360" cy="936104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Tvůj tip nevyšel.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8" name="Obrázek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Krušné 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Nejvyšším vrcholem je Klínovec </a:t>
            </a:r>
            <a:r>
              <a:rPr lang="cs-CZ" dirty="0"/>
              <a:t>(1244 m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Dalšími vrcholy jsou </a:t>
            </a:r>
            <a:r>
              <a:rPr lang="cs-CZ" dirty="0" err="1" smtClean="0"/>
              <a:t>Fichtelberg</a:t>
            </a:r>
            <a:r>
              <a:rPr lang="cs-CZ" dirty="0" smtClean="0"/>
              <a:t> </a:t>
            </a:r>
            <a:r>
              <a:rPr lang="cs-CZ" dirty="0"/>
              <a:t>(1214 m) a Božídarský Špičák (1115 m). 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Pohoří podle </a:t>
            </a:r>
            <a:r>
              <a:rPr lang="cs-CZ" dirty="0"/>
              <a:t>pověstí střeží </a:t>
            </a:r>
            <a:r>
              <a:rPr lang="cs-CZ" dirty="0" smtClean="0"/>
              <a:t>bájný </a:t>
            </a:r>
            <a:r>
              <a:rPr lang="cs-CZ" dirty="0"/>
              <a:t>duch </a:t>
            </a:r>
            <a:r>
              <a:rPr lang="cs-CZ" dirty="0" err="1"/>
              <a:t>Rudovřes</a:t>
            </a:r>
            <a:r>
              <a:rPr lang="cs-CZ" dirty="0"/>
              <a:t>.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5" y="2132856"/>
            <a:ext cx="3657600" cy="3024336"/>
          </a:xfrm>
        </p:spPr>
      </p:pic>
      <p:sp>
        <p:nvSpPr>
          <p:cNvPr id="6" name="Vývojový diagram: alternativní postup 5">
            <a:hlinkClick r:id="" action="ppaction://hlinkshowjump?jump=nextslide"/>
          </p:cNvPr>
          <p:cNvSpPr/>
          <p:nvPr/>
        </p:nvSpPr>
        <p:spPr>
          <a:xfrm>
            <a:off x="4519105" y="5320953"/>
            <a:ext cx="3744416" cy="64807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54603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4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335</TotalTime>
  <Words>800</Words>
  <Application>Microsoft Office PowerPoint</Application>
  <PresentationFormat>Předvádění na obrazovce (4:3)</PresentationFormat>
  <Paragraphs>140</Paragraphs>
  <Slides>35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Modul</vt:lpstr>
      <vt:lpstr>Prezentace aplikace PowerPoint</vt:lpstr>
      <vt:lpstr>Pohoří České republiky</vt:lpstr>
      <vt:lpstr>HRA</vt:lpstr>
      <vt:lpstr>VYHLEDEJ: MORAVSKOSLEZSKÉ BESKYDY</vt:lpstr>
      <vt:lpstr>Tvůj tip nevyšel. </vt:lpstr>
      <vt:lpstr>Moravskoslezské Beskydy</vt:lpstr>
      <vt:lpstr>VYHLEDEJ: KRUŠNÉ HORY</vt:lpstr>
      <vt:lpstr>Prezentace aplikace PowerPoint</vt:lpstr>
      <vt:lpstr>Krušné hory</vt:lpstr>
      <vt:lpstr>VYHLEDEJ: HRUBÝ A NÍZKÝ JESENÍK</vt:lpstr>
      <vt:lpstr>Prezentace aplikace PowerPoint</vt:lpstr>
      <vt:lpstr>Hrubý a Nízký Jeseník</vt:lpstr>
      <vt:lpstr>VYHLEDEJ: KRKONOŠE</vt:lpstr>
      <vt:lpstr>Prezentace aplikace PowerPoint</vt:lpstr>
      <vt:lpstr>KRKONOŠE</vt:lpstr>
      <vt:lpstr>VYHLEDEJ: ŠUMAVU</vt:lpstr>
      <vt:lpstr>Prezentace aplikace PowerPoint</vt:lpstr>
      <vt:lpstr>ŠUMAVA</vt:lpstr>
      <vt:lpstr>VYHLEDEJ: BÍLÉ KARPATY</vt:lpstr>
      <vt:lpstr>Prezentace aplikace PowerPoint</vt:lpstr>
      <vt:lpstr>Bílé Karpaty</vt:lpstr>
      <vt:lpstr>VYHLEDEJ: ČESKOMORAVSKOU VYSOČINU</vt:lpstr>
      <vt:lpstr>Prezentace aplikace PowerPoint</vt:lpstr>
      <vt:lpstr>Českomoravská vrchovina</vt:lpstr>
      <vt:lpstr>VYHLEDEJ: ČESKÝ LES</vt:lpstr>
      <vt:lpstr>Prezentace aplikace PowerPoint</vt:lpstr>
      <vt:lpstr>Český les</vt:lpstr>
      <vt:lpstr>VYHLEDEJ: ORLICKÉ HORY</vt:lpstr>
      <vt:lpstr>Prezentace aplikace PowerPoint</vt:lpstr>
      <vt:lpstr>Orlické hory</vt:lpstr>
      <vt:lpstr>VYHLEDEJ: KRALICKÝ SNĚŽNÍK</vt:lpstr>
      <vt:lpstr>Prezentace aplikace PowerPoint</vt:lpstr>
      <vt:lpstr>Králický Sněžník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Pavel</cp:lastModifiedBy>
  <cp:revision>42</cp:revision>
  <dcterms:created xsi:type="dcterms:W3CDTF">2013-11-22T17:30:08Z</dcterms:created>
  <dcterms:modified xsi:type="dcterms:W3CDTF">2014-01-23T22:58:02Z</dcterms:modified>
</cp:coreProperties>
</file>