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342" r:id="rId2"/>
    <p:sldId id="256" r:id="rId3"/>
    <p:sldId id="257" r:id="rId4"/>
    <p:sldId id="301" r:id="rId5"/>
    <p:sldId id="282" r:id="rId6"/>
    <p:sldId id="283" r:id="rId7"/>
    <p:sldId id="284" r:id="rId8"/>
    <p:sldId id="285" r:id="rId9"/>
    <p:sldId id="278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6" r:id="rId20"/>
    <p:sldId id="299" r:id="rId21"/>
    <p:sldId id="300" r:id="rId22"/>
    <p:sldId id="298" r:id="rId23"/>
    <p:sldId id="297" r:id="rId24"/>
    <p:sldId id="295" r:id="rId25"/>
    <p:sldId id="258" r:id="rId26"/>
    <p:sldId id="272" r:id="rId27"/>
    <p:sldId id="322" r:id="rId28"/>
    <p:sldId id="274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38" r:id="rId45"/>
    <p:sldId id="339" r:id="rId46"/>
    <p:sldId id="340" r:id="rId47"/>
    <p:sldId id="341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30" autoAdjust="0"/>
    <p:restoredTop sz="94660"/>
  </p:normalViewPr>
  <p:slideViewPr>
    <p:cSldViewPr>
      <p:cViewPr>
        <p:scale>
          <a:sx n="106" d="100"/>
          <a:sy n="106" d="100"/>
        </p:scale>
        <p:origin x="-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306DA-1AC5-4D73-ABB6-CC5969547840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BF692-D13A-4D02-9A47-73A80FA3D4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070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FC40-F7BD-4C74-8207-B227F68F1E5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687466-D679-4AFF-90C3-0EC380D47C3E}" type="datetimeFigureOut">
              <a:rPr lang="cs-CZ" smtClean="0"/>
              <a:t>24.1.2014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D7194C-FCB1-4678-B942-2F86D14BEEE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4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" Target="slide26.xml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4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3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" Target="slide5.xml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slide" Target="slide26.xml"/><Relationship Id="rId4" Type="http://schemas.openxmlformats.org/officeDocument/2006/relationships/slide" Target="slide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" Target="slide26.xml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slide" Target="slide47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4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33375"/>
            <a:ext cx="65913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4" name="Obdélník 3"/>
          <p:cNvSpPr>
            <a:spLocks noChangeArrowheads="1"/>
          </p:cNvSpPr>
          <p:nvPr/>
        </p:nvSpPr>
        <p:spPr bwMode="auto">
          <a:xfrm>
            <a:off x="1835696" y="1484784"/>
            <a:ext cx="5473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dirty="0">
                <a:latin typeface="Calibri" pitchFamily="34" charset="0"/>
              </a:rPr>
              <a:t>Základní škola Sedmikráska, o.p.s.</a:t>
            </a:r>
          </a:p>
          <a:p>
            <a:pPr algn="ctr"/>
            <a:r>
              <a:rPr lang="cs-CZ" sz="1400" dirty="0" err="1">
                <a:latin typeface="Calibri" pitchFamily="34" charset="0"/>
              </a:rPr>
              <a:t>Bezručova</a:t>
            </a:r>
            <a:r>
              <a:rPr lang="cs-CZ" sz="1400" dirty="0">
                <a:latin typeface="Calibri" pitchFamily="34" charset="0"/>
              </a:rPr>
              <a:t> 293, 756 61 Rožnov pod Radhoštěm</a:t>
            </a:r>
          </a:p>
        </p:txBody>
      </p:sp>
      <p:sp>
        <p:nvSpPr>
          <p:cNvPr id="13315" name="Obdélník 4"/>
          <p:cNvSpPr>
            <a:spLocks noChangeArrowheads="1"/>
          </p:cNvSpPr>
          <p:nvPr/>
        </p:nvSpPr>
        <p:spPr bwMode="auto">
          <a:xfrm>
            <a:off x="2411760" y="2060848"/>
            <a:ext cx="4320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000" dirty="0" smtClean="0">
                <a:latin typeface="Calibri" pitchFamily="34" charset="0"/>
              </a:rPr>
              <a:t>ČESKÁ REPUBLIKA </a:t>
            </a:r>
          </a:p>
          <a:p>
            <a:pPr algn="ctr"/>
            <a:r>
              <a:rPr lang="cs-CZ" sz="2000" dirty="0" smtClean="0">
                <a:latin typeface="Calibri" pitchFamily="34" charset="0"/>
              </a:rPr>
              <a:t>Opakování učiva o ČR</a:t>
            </a:r>
          </a:p>
          <a:p>
            <a:pPr algn="ctr"/>
            <a:r>
              <a:rPr lang="cs-CZ" sz="1600" dirty="0" smtClean="0">
                <a:latin typeface="Calibri" pitchFamily="34" charset="0"/>
              </a:rPr>
              <a:t>Kraje, pohoří, vodstvo</a:t>
            </a:r>
            <a:endParaRPr lang="cs-CZ" sz="1600" dirty="0">
              <a:latin typeface="Calibri" pitchFamily="34" charset="0"/>
            </a:endParaRPr>
          </a:p>
        </p:txBody>
      </p:sp>
      <p:sp>
        <p:nvSpPr>
          <p:cNvPr id="13316" name="Obdélník 5"/>
          <p:cNvSpPr>
            <a:spLocks noChangeArrowheads="1"/>
          </p:cNvSpPr>
          <p:nvPr/>
        </p:nvSpPr>
        <p:spPr bwMode="auto">
          <a:xfrm>
            <a:off x="1691680" y="3050957"/>
            <a:ext cx="583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Calibri" pitchFamily="34" charset="0"/>
              </a:rPr>
              <a:t>Autor:  Mgr. </a:t>
            </a:r>
            <a:r>
              <a:rPr lang="cs-CZ" sz="1200" dirty="0" smtClean="0">
                <a:latin typeface="Calibri" pitchFamily="34" charset="0"/>
              </a:rPr>
              <a:t>Pavel Sedlák</a:t>
            </a:r>
            <a:endParaRPr lang="cs-CZ" sz="1200" dirty="0">
              <a:latin typeface="Calibri" pitchFamily="34" charset="0"/>
            </a:endParaRPr>
          </a:p>
          <a:p>
            <a:pPr algn="ctr"/>
            <a:r>
              <a:rPr lang="cs-CZ" sz="1200" dirty="0" smtClean="0">
                <a:latin typeface="Calibri" pitchFamily="34" charset="0"/>
              </a:rPr>
              <a:t>Vytvořeno: září 2013</a:t>
            </a:r>
            <a:endParaRPr lang="cs-CZ" sz="1200" dirty="0">
              <a:latin typeface="Calibri" pitchFamily="34" charset="0"/>
            </a:endParaRPr>
          </a:p>
          <a:p>
            <a:pPr algn="ctr"/>
            <a:r>
              <a:rPr lang="cs-CZ" sz="1200" dirty="0">
                <a:latin typeface="Calibri" pitchFamily="34" charset="0"/>
              </a:rPr>
              <a:t>Název: </a:t>
            </a:r>
            <a:r>
              <a:rPr lang="cs-CZ" sz="1200" dirty="0" smtClean="0">
                <a:latin typeface="Calibri" pitchFamily="34" charset="0"/>
              </a:rPr>
              <a:t>VY_32_INOVACE_VL_04_ČESKÁ REPUBLIKA</a:t>
            </a:r>
            <a:endParaRPr lang="en-US" sz="1200" dirty="0">
              <a:latin typeface="Calibri" pitchFamily="34" charset="0"/>
            </a:endParaRPr>
          </a:p>
          <a:p>
            <a:pPr algn="ctr"/>
            <a:r>
              <a:rPr lang="cs-CZ" sz="1200" dirty="0">
                <a:latin typeface="Calibri" pitchFamily="34" charset="0"/>
              </a:rPr>
              <a:t>4</a:t>
            </a:r>
            <a:r>
              <a:rPr lang="cs-CZ" sz="1200" dirty="0" smtClean="0">
                <a:latin typeface="Calibri" pitchFamily="34" charset="0"/>
              </a:rPr>
              <a:t>. – 5. ročník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13317" name="Obdélník 6"/>
          <p:cNvSpPr>
            <a:spLocks noChangeArrowheads="1"/>
          </p:cNvSpPr>
          <p:nvPr/>
        </p:nvSpPr>
        <p:spPr bwMode="auto">
          <a:xfrm>
            <a:off x="2267744" y="3933056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dirty="0">
                <a:latin typeface="Calibri" pitchFamily="34" charset="0"/>
              </a:rPr>
              <a:t>Projekt Sedmikráska</a:t>
            </a:r>
          </a:p>
          <a:p>
            <a:pPr algn="ctr"/>
            <a:r>
              <a:rPr lang="cs-CZ" sz="1200" dirty="0">
                <a:latin typeface="Calibri" pitchFamily="34" charset="0"/>
              </a:rPr>
              <a:t>CZ.1.07/1.4.00/21.3812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34427"/>
              </p:ext>
            </p:extLst>
          </p:nvPr>
        </p:nvGraphicFramePr>
        <p:xfrm>
          <a:off x="611560" y="4725145"/>
          <a:ext cx="7920880" cy="151216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960440"/>
                <a:gridCol w="3960440"/>
              </a:tblGrid>
              <a:tr h="3387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Vzdělávací oblast, tematický okruh, téma vzdělávacího materiálu:</a:t>
                      </a:r>
                      <a:endParaRPr kumimoji="0" lang="cs-CZ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Metodický list, anotace: </a:t>
                      </a:r>
                      <a:endParaRPr kumimoji="0" lang="cs-CZ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1173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</a:rPr>
                        <a:t>Základní vzdělávání, </a:t>
                      </a: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</a:rPr>
                        <a:t>1</a:t>
                      </a: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</a:rPr>
                        <a:t>. stupeň.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</a:rPr>
                        <a:t>Člověk a příroda, člověk a jeho svět, kraje, pohoří a vodstvo ČR. </a:t>
                      </a:r>
                    </a:p>
                    <a:p>
                      <a:pPr algn="l"/>
                      <a:endParaRPr lang="cs-CZ" sz="105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Tato interaktivní prezentace je určena pro žáky 4. a 5. tříd 1. stupně.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Žáci si zábavnou formou upevňují a opakují učivo o krajích, pohoří a vodstvu ČR. 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59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Které slovo nepatří do této skupiny slov?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Lysá hora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Ještěd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next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Sázava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Smrk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16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3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Přes kterou řeku vede nejstarší most v Písku?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Sázava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Berounka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5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Vltava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Otava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15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8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3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Která řeka se nevlévá </a:t>
            </a:r>
            <a:b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</a:b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do Vltavy?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Berounka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Lužnice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Otava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" action="ppaction://hlinkshowjump?jump=previousslide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Ohře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14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5" grpId="0" animBg="1"/>
      <p:bldP spid="5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Která řeka není přítokem Labe?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Orlice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Chrudimka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Jizera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" action="ppaction://hlinkshowjump?jump=previousslide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Svitava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13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4" grpId="0" animBg="1"/>
      <p:bldP spid="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Ke kterému úmoří nenáleží území našeho státu?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Baltské moře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Severní moře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Černé moře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" action="ppaction://hlinkshowjump?jump=previousslide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Středozemní moře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12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3" grpId="0" animBg="1"/>
      <p:bldP spid="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jmenuje nejvyšší vrchol Krušných hor?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" action="ppaction://hlinkshowjump?jump=previousslide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Klínovec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3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4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Praděd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4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Sněžka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4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Lysá hora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11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Jakou barvou jsou na mapě znázorněny nížiny?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Oranžovou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Hnědou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Modrou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" action="ppaction://hlinkshowjump?jump=previousslide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Zelenou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10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4" grpId="0" animBg="1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jmenuje největší rybník ČR: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Záblatský rybník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33056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Bezdrev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Svět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" action="ppaction://hlinkshowjump?jump=previousslide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Rožmberk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9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4" grpId="0" animBg="1"/>
      <p:bldP spid="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nazývá největší přehradní nádrž ČR?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" action="ppaction://hlinkshowjump?jump=previousslide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Lipno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3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4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Vranov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4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Orlík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4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Slezská Harta 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8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54" grpId="0" animBg="1"/>
      <p:bldP spid="55" grpId="0" animBg="1"/>
      <p:bldP spid="5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Která řeka je nejdelší řekou ČR?</a:t>
            </a:r>
            <a:endParaRPr lang="cs-CZ" sz="36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Labe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Vltava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Dunaj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7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5" grpId="0" animBg="1"/>
      <p:bldP spid="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UČIVA O ČESKÉ REPUBLICE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5373216"/>
            <a:ext cx="8077200" cy="371606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KRAJE, POHOŘÍ, VODSTVO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4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Na které řece je náš největší říční přístav?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Odra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skončit?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Labe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Vltava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6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3" grpId="0" animBg="1"/>
      <p:bldP spid="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Která řeka odvádí nejvíce vody z ČR?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" action="ppaction://hlinkshowjump?jump=previousslide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Labe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3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skončit?</a:t>
            </a:r>
            <a:endParaRPr lang="cs-CZ" dirty="0"/>
          </a:p>
        </p:txBody>
      </p:sp>
      <p:sp>
        <p:nvSpPr>
          <p:cNvPr id="53" name="Zaoblený obdélník 52">
            <a:hlinkClick r:id="rId4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4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Odra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4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Vltava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5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4" grpId="0" animBg="1"/>
      <p:bldP spid="55" grpId="0" animBg="1"/>
      <p:bldP spid="5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jmenuje druhá nejvyšší hora ČR?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Klínovec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" action="ppaction://hlinkshowjump?jump=previousslide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Praděd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Králický Sněžník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Lysá hora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4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smajlíky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4" grpId="0" animBg="1"/>
      <p:bldP spid="5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Ve kterém pohoří pramení Labe?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Orlické hory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skončit?</a:t>
            </a:r>
            <a:endParaRPr lang="cs-CZ" dirty="0"/>
          </a:p>
        </p:txBody>
      </p:sp>
      <p:sp>
        <p:nvSpPr>
          <p:cNvPr id="53" name="Zaoblený obdélník 52">
            <a:hlinkClick r:id="rId5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Jizerské hory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Krkonoše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5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Krušné hory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4" name="Zaoblený obdélník 13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3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smajlíky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8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55" grpId="0" animBg="1"/>
      <p:bldP spid="5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Do které řeky se vlévá Vltava?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" action="ppaction://hlinkshowjump?jump=previousslide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Labe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3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4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4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Ohře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4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Dyje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4" name="Zaoblený obdélník 13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2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smajlíky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5" grpId="0" animBg="1"/>
      <p:bldP spid="5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jmenuje největší hora ČR?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Klínovec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Praděd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Sněžka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Lysá hora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  <p:sp>
        <p:nvSpPr>
          <p:cNvPr id="38" name="Šipka doprava 37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pic>
        <p:nvPicPr>
          <p:cNvPr id="33" name="Obrázek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34" name="Obrázek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32" grpId="0" animBg="1"/>
      <p:bldP spid="5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BOHUŽEL</a:t>
            </a:r>
            <a:r>
              <a:rPr lang="cs-CZ" dirty="0" smtClean="0"/>
              <a:t>, NIC JSI NEZÍSKAL</a:t>
            </a:r>
            <a:endParaRPr lang="cs-CZ" dirty="0"/>
          </a:p>
        </p:txBody>
      </p:sp>
      <p:sp>
        <p:nvSpPr>
          <p:cNvPr id="10" name="Veselý obličej 9"/>
          <p:cNvSpPr/>
          <p:nvPr/>
        </p:nvSpPr>
        <p:spPr>
          <a:xfrm>
            <a:off x="251520" y="3717032"/>
            <a:ext cx="1296144" cy="12148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092280" y="3501008"/>
            <a:ext cx="1296144" cy="12148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107504" y="1794285"/>
            <a:ext cx="1296144" cy="12148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5796136" y="1484784"/>
            <a:ext cx="1296144" cy="12148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3995936" y="1787770"/>
            <a:ext cx="1296144" cy="12148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mů 20">
            <a:hlinkClick r:id="" action="ppaction://hlinkshowjump?jump=endshow" highlightClick="1"/>
          </p:cNvPr>
          <p:cNvSpPr/>
          <p:nvPr/>
        </p:nvSpPr>
        <p:spPr>
          <a:xfrm>
            <a:off x="3723148" y="391236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adpis 6"/>
          <p:cNvSpPr txBox="1">
            <a:spLocks/>
          </p:cNvSpPr>
          <p:nvPr/>
        </p:nvSpPr>
        <p:spPr>
          <a:xfrm>
            <a:off x="2174468" y="323737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82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750">
        <p14:prism isContent="1"/>
        <p:sndAc>
          <p:stSnd>
            <p:snd r:embed="rId2" name="explode.wav"/>
          </p:stSnd>
        </p:sndAc>
      </p:transition>
    </mc:Choice>
    <mc:Fallback xmlns="">
      <p:transition spd="slow">
        <p:fade/>
        <p:sndAc>
          <p:stSnd>
            <p:snd r:embed="rId3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0162 C 0.00538 -0.01805 0.02517 -0.0368 0.03194 -0.0368 C 0.07552 -0.0368 0.12049 0.26621 0.12049 0.56968 C 0.12049 0.41667 0.14271 0.26621 0.16389 0.26621 C 0.18646 0.26621 0.20764 0.41875 0.20764 0.56968 C 0.20764 0.49421 0.21875 0.41667 0.23003 0.41667 C 0.24114 0.41667 0.25226 0.49213 0.25226 0.56968 C 0.25226 0.53056 0.25799 0.49421 0.26354 0.49421 C 0.2691 0.49421 0.27483 0.53287 0.27483 0.56968 C 0.27483 0.54977 0.2776 0.53056 0.28038 0.53056 C 0.28194 0.53056 0.28611 0.55046 0.28611 0.56968 C 0.28611 0.55972 0.2875 0.54977 0.28889 0.54977 C 0.28889 0.55208 0.29184 0.55926 0.29184 0.56968 C 0.29184 0.56435 0.29184 0.55972 0.2934 0.55972 C 0.2934 0.56204 0.29479 0.56505 0.29479 0.56968 C 0.29479 0.56713 0.29479 0.56435 0.29479 0.56204 C 0.29618 0.56204 0.29618 0.56435 0.29618 0.56713 C 0.29757 0.56713 0.29757 0.56505 0.29757 0.56204 C 0.2993 0.56204 0.2993 0.56435 0.2993 0.56713 " pathEditMode="relative" rAng="0" ptsTypes="fffffffffffffffffff">
                                      <p:cBhvr>
                                        <p:cTn id="9" dur="24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65" y="2648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371 C -0.00781 -0.01643 -0.03489 -0.03611 -0.04427 -0.03611 C -0.10364 -0.03611 -0.1651 0.27778 -0.1651 0.5919 C -0.1651 0.43334 -0.19583 0.27778 -0.22465 0.27778 C -0.25538 0.27778 -0.2842 0.43588 -0.2842 0.5919 C -0.2842 0.51389 -0.29948 0.43334 -0.31493 0.43334 C -0.33038 0.43334 -0.34566 0.51135 -0.34566 0.5919 C -0.34566 0.55162 -0.3533 0.51389 -0.36093 0.51389 C -0.36857 0.51389 -0.37639 0.55394 -0.37639 0.5919 C -0.37639 0.5713 -0.38021 0.55162 -0.38385 0.55162 C -0.38593 0.55162 -0.39166 0.57176 -0.39166 0.5919 C -0.39166 0.58172 -0.39357 0.5713 -0.39566 0.5713 C -0.39566 0.56899 -0.39948 0.58125 -0.39948 0.5919 C -0.39948 0.58635 -0.39948 0.58172 -0.40156 0.58172 C -0.40156 0.58403 -0.40347 0.58681 -0.40347 0.5919 C -0.40347 0.58912 -0.40347 0.58635 -0.40347 0.58403 C -0.40555 0.58403 -0.40555 0.58635 -0.40555 0.58912 C -0.40746 0.58912 -0.40746 0.58681 -0.40746 0.58403 C -0.40937 0.58403 -0.40937 0.58635 -0.40937 0.58912 " pathEditMode="relative" rAng="0" ptsTypes="fffffffffffffffffff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69" y="2740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87 0.11643 C -0.02586 0.10833 -0.03993 0.10046 -0.04479 0.10046 C -0.07586 0.10046 -0.10781 0.22546 -0.10781 0.35046 C -0.10781 0.2875 -0.12378 0.22546 -0.13889 0.22546 C -0.15486 0.22546 -0.16996 0.28843 -0.16996 0.35046 C -0.16996 0.31944 -0.17795 0.2875 -0.18593 0.2875 C -0.19392 0.2875 -0.20191 0.31852 -0.20191 0.35046 C -0.20191 0.33449 -0.2059 0.31944 -0.20989 0.31944 C -0.21389 0.31944 -0.21788 0.33542 -0.21788 0.35046 C -0.21788 0.34236 -0.21996 0.33449 -0.22187 0.33449 C -0.22291 0.33449 -0.22586 0.34259 -0.22586 0.35046 C -0.22586 0.34653 -0.22691 0.34236 -0.22795 0.34236 C -0.22795 0.34143 -0.23003 0.3463 -0.23003 0.35046 C -0.23003 0.34838 -0.23003 0.34653 -0.23107 0.34653 C -0.23107 0.34745 -0.23211 0.34861 -0.23211 0.35046 C -0.23211 0.34954 -0.23211 0.34838 -0.23211 0.34745 C -0.23316 0.34745 -0.23316 0.34838 -0.23316 0.34954 C -0.2342 0.34954 -0.2342 0.34861 -0.2342 0.34745 C -0.23524 0.34745 -0.23524 0.34838 -0.23524 0.34954 " pathEditMode="relative" rAng="0" ptsTypes="ffffffffffffff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1090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2361 C 0.00416 0.00347 0.01927 -0.01597 0.02448 -0.01597 C 0.05781 -0.01597 0.09201 0.29422 0.09201 0.6044 C 0.09201 0.44815 0.10903 0.29422 0.12517 0.29422 C 0.14236 0.29422 0.1585 0.45023 0.1585 0.6044 C 0.1585 0.52732 0.16701 0.44815 0.17552 0.44815 C 0.1842 0.44815 0.19271 0.525 0.19271 0.6044 C 0.19271 0.56459 0.19705 0.52732 0.20121 0.52732 C 0.20555 0.52732 0.20972 0.5669 0.20972 0.6044 C 0.20972 0.58426 0.21198 0.56459 0.21406 0.56459 C 0.2151 0.56459 0.2184 0.58472 0.2184 0.6044 C 0.2184 0.59445 0.21944 0.58426 0.22066 0.58426 C 0.22066 0.58658 0.22274 0.59398 0.22274 0.6044 C 0.22274 0.59908 0.22274 0.59445 0.22396 0.59445 C 0.22396 0.59676 0.225 0.59977 0.225 0.6044 C 0.225 0.60209 0.225 0.59908 0.225 0.59676 C 0.22621 0.59676 0.22621 0.59908 0.22621 0.60209 C 0.22725 0.60209 0.22725 0.59977 0.22725 0.59676 C 0.22847 0.59676 0.22847 0.59908 0.22847 0.60209 " pathEditMode="relative" rAng="0" ptsTypes="fffffffffffffffffff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2706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0254 C -0.00504 -0.00695 -0.02257 -0.01597 -0.02865 -0.01597 C -0.06736 -0.01597 -0.10729 0.13009 -0.10729 0.27616 C -0.10729 0.20254 -0.12709 0.13009 -0.14601 0.13009 C -0.1658 0.13009 -0.18473 0.20347 -0.18473 0.27616 C -0.18473 0.23981 -0.19462 0.20254 -0.20452 0.20254 C -0.21459 0.20254 -0.22448 0.23866 -0.22448 0.27616 C -0.22448 0.25741 -0.22952 0.23981 -0.23455 0.23981 C -0.23941 0.23981 -0.24445 0.25856 -0.24445 0.27616 C -0.24445 0.26666 -0.24705 0.25741 -0.24948 0.25741 C -0.2507 0.25741 -0.25434 0.2669 -0.25434 0.27616 C -0.25434 0.27153 -0.25573 0.26666 -0.25695 0.26666 C -0.25695 0.26551 -0.25955 0.27106 -0.25955 0.27616 C -0.25955 0.27361 -0.25955 0.27153 -0.26094 0.27153 C -0.26094 0.27245 -0.26216 0.27384 -0.26216 0.27616 C -0.26216 0.275 -0.26216 0.27361 -0.26216 0.27245 C -0.26354 0.27245 -0.26354 0.27361 -0.26354 0.275 C -0.26476 0.275 -0.26476 0.27384 -0.26476 0.27245 C -0.26598 0.27245 -0.26598 0.27361 -0.26598 0.275 " pathEditMode="relative" rAng="0" ptsTypes="fffffffffffffffffff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99" y="1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2" grpId="1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0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Tlačítko akce: Domů 7">
            <a:hlinkClick r:id="" action="ppaction://hlinkshowjump?jump=endshow" highlightClick="1"/>
          </p:cNvPr>
          <p:cNvSpPr/>
          <p:nvPr/>
        </p:nvSpPr>
        <p:spPr>
          <a:xfrm>
            <a:off x="4032448" y="391236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adpis 6"/>
          <p:cNvSpPr txBox="1">
            <a:spLocks/>
          </p:cNvSpPr>
          <p:nvPr/>
        </p:nvSpPr>
        <p:spPr>
          <a:xfrm>
            <a:off x="2483768" y="323737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53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 </a:t>
            </a:r>
            <a:r>
              <a:rPr lang="cs-CZ" dirty="0" err="1" smtClean="0"/>
              <a:t>smajlíka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635896" y="158118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mů 8">
            <a:hlinkClick r:id="" action="ppaction://hlinkshowjump?jump=endshow" highlightClick="1"/>
          </p:cNvPr>
          <p:cNvSpPr/>
          <p:nvPr/>
        </p:nvSpPr>
        <p:spPr>
          <a:xfrm>
            <a:off x="4032448" y="391236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6"/>
          <p:cNvSpPr txBox="1">
            <a:spLocks/>
          </p:cNvSpPr>
          <p:nvPr/>
        </p:nvSpPr>
        <p:spPr>
          <a:xfrm>
            <a:off x="2483768" y="323737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6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2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cs-CZ" dirty="0" err="1" smtClean="0"/>
              <a:t>smajlíky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mů 12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95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741488" cy="4680520"/>
          </a:xfrm>
        </p:spPr>
        <p:txBody>
          <a:bodyPr>
            <a:normAutofit lnSpcReduction="10000"/>
          </a:bodyPr>
          <a:lstStyle/>
          <a:p>
            <a:endParaRPr lang="cs-CZ" sz="1800" b="1" dirty="0" smtClean="0">
              <a:cs typeface="Times New Roman" pitchFamily="18" charset="0"/>
            </a:endParaRPr>
          </a:p>
          <a:p>
            <a:r>
              <a:rPr lang="cs-CZ" sz="1800" b="1" dirty="0" smtClean="0">
                <a:cs typeface="Times New Roman" pitchFamily="18" charset="0"/>
              </a:rPr>
              <a:t>Opakování je určenou pro opakování na interaktivní tabuli.</a:t>
            </a:r>
          </a:p>
          <a:p>
            <a:r>
              <a:rPr lang="cs-CZ" sz="1800" b="1" dirty="0" smtClean="0">
                <a:cs typeface="Times New Roman" pitchFamily="18" charset="0"/>
              </a:rPr>
              <a:t>Mezi stránkami se nelze pohybovat pomocí klávesnice, např. „mezerníkem“ nebo „šipkami“ – opakování by pak nefungovalo správně.</a:t>
            </a:r>
          </a:p>
          <a:p>
            <a:endParaRPr lang="cs-CZ" sz="1800" b="1" dirty="0" smtClean="0">
              <a:cs typeface="Times New Roman" pitchFamily="18" charset="0"/>
            </a:endParaRPr>
          </a:p>
          <a:p>
            <a:r>
              <a:rPr lang="cs-CZ" sz="1800" b="1" dirty="0" smtClean="0">
                <a:cs typeface="Times New Roman" pitchFamily="18" charset="0"/>
              </a:rPr>
              <a:t>Prvním krokem </a:t>
            </a:r>
            <a:r>
              <a:rPr lang="cs-CZ" sz="1800" b="1" smtClean="0">
                <a:cs typeface="Times New Roman" pitchFamily="18" charset="0"/>
              </a:rPr>
              <a:t>celého opakování je </a:t>
            </a:r>
            <a:r>
              <a:rPr lang="cs-CZ" sz="1800" b="1" dirty="0" smtClean="0">
                <a:cs typeface="Times New Roman" pitchFamily="18" charset="0"/>
              </a:rPr>
              <a:t>stisknutí žlutého tlačítka se šipkou (play) na následující straně. Kdybyste tento krok přeskočili, celé opakování nebude fungovat správně.</a:t>
            </a:r>
          </a:p>
          <a:p>
            <a:r>
              <a:rPr lang="cs-CZ" sz="1800" b="1" dirty="0" smtClean="0">
                <a:cs typeface="Times New Roman" pitchFamily="18" charset="0"/>
              </a:rPr>
              <a:t>Po </a:t>
            </a:r>
            <a:r>
              <a:rPr lang="cs-CZ" sz="1800" b="1" dirty="0">
                <a:cs typeface="Times New Roman" pitchFamily="18" charset="0"/>
              </a:rPr>
              <a:t>kliknutí na správnou </a:t>
            </a:r>
            <a:r>
              <a:rPr lang="cs-CZ" sz="1800" b="1" dirty="0" smtClean="0">
                <a:cs typeface="Times New Roman" pitchFamily="18" charset="0"/>
              </a:rPr>
              <a:t>odpověď se ozve zvonění.</a:t>
            </a:r>
            <a:endParaRPr lang="cs-CZ" sz="1800" b="1" dirty="0">
              <a:cs typeface="Times New Roman" pitchFamily="18" charset="0"/>
            </a:endParaRPr>
          </a:p>
          <a:p>
            <a:r>
              <a:rPr lang="cs-CZ" sz="1800" b="1" dirty="0">
                <a:cs typeface="Times New Roman" pitchFamily="18" charset="0"/>
              </a:rPr>
              <a:t>Můžete kliknout na ikonu KONEC – objeví se rekapitulace získaných </a:t>
            </a:r>
            <a:r>
              <a:rPr lang="cs-CZ" sz="1800" b="1" dirty="0" err="1" smtClean="0">
                <a:cs typeface="Times New Roman" pitchFamily="18" charset="0"/>
              </a:rPr>
              <a:t>smajlíků</a:t>
            </a:r>
            <a:r>
              <a:rPr lang="cs-CZ" sz="1800" b="1" dirty="0" smtClean="0">
                <a:cs typeface="Times New Roman" pitchFamily="18" charset="0"/>
              </a:rPr>
              <a:t>.</a:t>
            </a:r>
          </a:p>
          <a:p>
            <a:r>
              <a:rPr lang="cs-CZ" sz="1800" b="1" dirty="0" smtClean="0">
                <a:cs typeface="Times New Roman" pitchFamily="18" charset="0"/>
              </a:rPr>
              <a:t>Pokud se rozhodnete pokračovat a neodpovíte správně, riskujete, že nezískáte žádný </a:t>
            </a:r>
            <a:r>
              <a:rPr lang="cs-CZ" sz="1800" b="1" dirty="0" err="1" smtClean="0">
                <a:cs typeface="Times New Roman" pitchFamily="18" charset="0"/>
              </a:rPr>
              <a:t>smajlík</a:t>
            </a:r>
            <a:r>
              <a:rPr lang="cs-CZ" sz="1800" b="1" dirty="0" smtClean="0">
                <a:cs typeface="Times New Roman" pitchFamily="18" charset="0"/>
              </a:rPr>
              <a:t>.</a:t>
            </a:r>
            <a:endParaRPr lang="cs-CZ" sz="1800" b="1" dirty="0">
              <a:cs typeface="Times New Roman" pitchFamily="18" charset="0"/>
            </a:endParaRPr>
          </a:p>
          <a:p>
            <a:r>
              <a:rPr lang="cs-CZ" sz="1800" b="1" dirty="0" smtClean="0">
                <a:cs typeface="Times New Roman" pitchFamily="18" charset="0"/>
              </a:rPr>
              <a:t>Po </a:t>
            </a:r>
            <a:r>
              <a:rPr lang="cs-CZ" sz="1800" b="1" dirty="0">
                <a:cs typeface="Times New Roman" pitchFamily="18" charset="0"/>
              </a:rPr>
              <a:t>kliknutí na špatnou odpověď se </a:t>
            </a:r>
            <a:r>
              <a:rPr lang="cs-CZ" sz="1800" b="1" dirty="0" smtClean="0">
                <a:cs typeface="Times New Roman" pitchFamily="18" charset="0"/>
              </a:rPr>
              <a:t>objeví </a:t>
            </a:r>
            <a:r>
              <a:rPr lang="cs-CZ" sz="1800" b="1" dirty="0" err="1" smtClean="0">
                <a:cs typeface="Times New Roman" pitchFamily="18" charset="0"/>
              </a:rPr>
              <a:t>info</a:t>
            </a:r>
            <a:r>
              <a:rPr lang="cs-CZ" sz="1800" b="1" dirty="0" smtClean="0">
                <a:cs typeface="Times New Roman" pitchFamily="18" charset="0"/>
              </a:rPr>
              <a:t>, že jste nic nezískali.</a:t>
            </a:r>
            <a:endParaRPr lang="cs-CZ" sz="1800" b="1" dirty="0">
              <a:cs typeface="Times New Roman" pitchFamily="18" charset="0"/>
            </a:endParaRPr>
          </a:p>
          <a:p>
            <a:r>
              <a:rPr lang="cs-CZ" sz="1800" b="1" dirty="0">
                <a:cs typeface="Times New Roman" pitchFamily="18" charset="0"/>
              </a:rPr>
              <a:t>Po kliknutí na šipku „chci </a:t>
            </a:r>
            <a:r>
              <a:rPr lang="cs-CZ" sz="1800" b="1" dirty="0" smtClean="0">
                <a:cs typeface="Times New Roman" pitchFamily="18" charset="0"/>
              </a:rPr>
              <a:t>hru skončit“  se objeví aktuální výhra </a:t>
            </a:r>
            <a:r>
              <a:rPr lang="cs-CZ" sz="1800" b="1" dirty="0" err="1" smtClean="0">
                <a:cs typeface="Times New Roman" pitchFamily="18" charset="0"/>
              </a:rPr>
              <a:t>smajlíků</a:t>
            </a:r>
            <a:r>
              <a:rPr lang="cs-CZ" sz="1800" b="1" dirty="0" smtClean="0">
                <a:cs typeface="Times New Roman" pitchFamily="18" charset="0"/>
              </a:rPr>
              <a:t>.</a:t>
            </a:r>
          </a:p>
          <a:p>
            <a:r>
              <a:rPr lang="cs-CZ" sz="1800" b="1" dirty="0" smtClean="0">
                <a:cs typeface="Times New Roman" pitchFamily="18" charset="0"/>
              </a:rPr>
              <a:t>Pokud kliknete na ikonu nápověda 50/50, zmizí dvě možnosti.</a:t>
            </a:r>
          </a:p>
          <a:p>
            <a:r>
              <a:rPr lang="cs-CZ" sz="1800" b="1" dirty="0" smtClean="0">
                <a:cs typeface="Times New Roman" pitchFamily="18" charset="0"/>
              </a:rPr>
              <a:t>Pokud kliknete na ikonu kamarád, můžete se poradit s kamarádem.</a:t>
            </a:r>
            <a:endParaRPr lang="cs-CZ" sz="1800" dirty="0"/>
          </a:p>
          <a:p>
            <a:r>
              <a:rPr lang="cs-CZ" sz="1800" b="1" dirty="0" smtClean="0">
                <a:cs typeface="Times New Roman" pitchFamily="18" charset="0"/>
              </a:rPr>
              <a:t>U každé otázky můžete využít dvě nápovědy </a:t>
            </a:r>
            <a:r>
              <a:rPr lang="cs-CZ" sz="1800" b="1" dirty="0" smtClean="0">
                <a:cs typeface="Times New Roman" pitchFamily="18" charset="0"/>
                <a:sym typeface="Wingdings" panose="05000000000000000000" pitchFamily="2" charset="2"/>
              </a:rPr>
              <a:t>.</a:t>
            </a:r>
            <a:endParaRPr lang="cs-CZ" sz="1800" b="1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8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3 </a:t>
            </a:r>
            <a:r>
              <a:rPr lang="cs-CZ" dirty="0" err="1" smtClean="0"/>
              <a:t>smajlíky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mů 13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72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4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cs-CZ" dirty="0" err="1" smtClean="0"/>
              <a:t>smajlíky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692406" y="1656583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mů 14">
            <a:hlinkClick r:id="" action="ppaction://hlinkshowjump?jump=endshow" highlightClick="1"/>
          </p:cNvPr>
          <p:cNvSpPr/>
          <p:nvPr/>
        </p:nvSpPr>
        <p:spPr>
          <a:xfrm>
            <a:off x="3816424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adpis 6"/>
          <p:cNvSpPr txBox="1">
            <a:spLocks/>
          </p:cNvSpPr>
          <p:nvPr/>
        </p:nvSpPr>
        <p:spPr>
          <a:xfrm>
            <a:off x="2267744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64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5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808203" y="15927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745814" y="157706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mů 15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9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6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627784" y="1657745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788024" y="15585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445642" y="1558552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mů 16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68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7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563888" y="159989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884747" y="135378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5662573" y="184482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051720" y="278092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572000" y="300996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415808" y="1844824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-108520" y="2420888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mů 12">
            <a:hlinkClick r:id="" action="ppaction://hlinkshowjump?jump=endshow" highlightClick="1"/>
          </p:cNvPr>
          <p:cNvSpPr/>
          <p:nvPr/>
        </p:nvSpPr>
        <p:spPr>
          <a:xfrm>
            <a:off x="4176464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adpis 6"/>
          <p:cNvSpPr txBox="1">
            <a:spLocks/>
          </p:cNvSpPr>
          <p:nvPr/>
        </p:nvSpPr>
        <p:spPr>
          <a:xfrm>
            <a:off x="2627784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0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8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7415808" y="160395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267744" y="1621305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549969" y="177281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308304" y="3262753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59631" y="2139134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6156176" y="1628110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mů 18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239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9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3707904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737066" y="1657745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5223556" y="33209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524328" y="1484784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-180528" y="1592796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4932040" y="1664804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2195736" y="3248980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mů 19">
            <a:hlinkClick r:id="" action="ppaction://hlinkshowjump?jump=endshow" highlightClick="1"/>
          </p:cNvPr>
          <p:cNvSpPr/>
          <p:nvPr/>
        </p:nvSpPr>
        <p:spPr>
          <a:xfrm>
            <a:off x="3960440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adpis 6"/>
          <p:cNvSpPr txBox="1">
            <a:spLocks/>
          </p:cNvSpPr>
          <p:nvPr/>
        </p:nvSpPr>
        <p:spPr>
          <a:xfrm>
            <a:off x="2411760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54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2699792" y="170080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467544" y="148478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516216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311932" y="314868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449398" y="306896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5868144" y="3356992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-324544" y="2698993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4355976" y="1583124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15808" y="1700808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2733328" y="2955103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mů 20">
            <a:hlinkClick r:id="" action="ppaction://hlinkshowjump?jump=endshow" highlightClick="1"/>
          </p:cNvPr>
          <p:cNvSpPr/>
          <p:nvPr/>
        </p:nvSpPr>
        <p:spPr>
          <a:xfrm>
            <a:off x="4067944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adpis 6"/>
          <p:cNvSpPr txBox="1">
            <a:spLocks/>
          </p:cNvSpPr>
          <p:nvPr/>
        </p:nvSpPr>
        <p:spPr>
          <a:xfrm>
            <a:off x="2411760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50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11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1710879" y="156171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230397" y="148478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3376645" y="177281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595481" y="270892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5940152" y="285293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6068888" y="1561710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1475656" y="2852936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4549969" y="1772816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52320" y="1772816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4228147" y="2995826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13248" y="2990218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mů 21">
            <a:hlinkClick r:id="" action="ppaction://hlinkshowjump?jump=endshow" highlightClick="1"/>
          </p:cNvPr>
          <p:cNvSpPr/>
          <p:nvPr/>
        </p:nvSpPr>
        <p:spPr>
          <a:xfrm>
            <a:off x="4176464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adpis 6"/>
          <p:cNvSpPr txBox="1">
            <a:spLocks/>
          </p:cNvSpPr>
          <p:nvPr/>
        </p:nvSpPr>
        <p:spPr>
          <a:xfrm>
            <a:off x="2627784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01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12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2627784" y="15927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-86307" y="148478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4067944" y="134076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3203848" y="299695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6084168" y="256490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6906671" y="1340768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683568" y="2924944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5508104" y="1436983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668344" y="2780928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4644008" y="2636912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1763688" y="2996952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1361401" y="1592796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mů 22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11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Hru zahájíte kliknutím na tlačítko.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>
              <a:snd r:embed="rId2" name="chimes.wav"/>
            </a:hlinkClick>
          </p:cNvPr>
          <p:cNvSpPr/>
          <p:nvPr/>
        </p:nvSpPr>
        <p:spPr>
          <a:xfrm>
            <a:off x="2771800" y="3054352"/>
            <a:ext cx="3744416" cy="23762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40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13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1600291" y="151616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0" y="148478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3059832" y="148478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835696" y="281693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5868144" y="2825189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5868144" y="1484784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2359" y="2788459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4499992" y="1484784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15808" y="1564685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2915816" y="2825189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1145668" y="2708920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4283968" y="2816932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7308304" y="2816932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mů 23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9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14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4845260" y="1321387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6932" y="157729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278161" y="135305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339752" y="1332257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080974" y="267467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689213" y="2708920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1331640" y="2852936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1094493" y="1332257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6244661" y="2853988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2822685" y="2852936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-24063" y="3031105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3662137" y="1321387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5144942" y="2852936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7173216" y="1340768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mů 24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65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15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2411760" y="141277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6187" y="134076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4873061" y="141277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124853" y="2852519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849070" y="283647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452320" y="1412776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971600" y="2871627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6012160" y="1412776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40524" y="2708920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7164288" y="3358189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63479" y="2902459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3352764" y="2852519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6039090" y="2492896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3666782" y="1412776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1235605" y="1412776"/>
            <a:ext cx="1728192" cy="1656184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mů 25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4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16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4487797" y="123578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907704" y="134076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7413594" y="118691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763688" y="266313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211960" y="234888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5351893" y="2555957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-108520" y="1700808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3038455" y="2661555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6789295" y="2528900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4138500" y="3342710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-108048" y="3180039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683568" y="2816932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7407642" y="2964450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5868144" y="1340768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3059832" y="1235786"/>
            <a:ext cx="1728192" cy="1656184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eselý obličej 20"/>
          <p:cNvSpPr/>
          <p:nvPr/>
        </p:nvSpPr>
        <p:spPr>
          <a:xfrm>
            <a:off x="778369" y="135882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mů 26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22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17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1979712" y="2452845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0" y="233418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4293876" y="1185591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3447383" y="242088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932040" y="2707632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6898577" y="1506088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5581165" y="3429000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6278161" y="2707632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51739" y="2701316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4139952" y="3332584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2267744" y="3320988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1078560" y="2492896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7308304" y="764704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2833682" y="1052736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1280429" y="1182560"/>
            <a:ext cx="1728192" cy="1656184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eselý obličej 20"/>
          <p:cNvSpPr/>
          <p:nvPr/>
        </p:nvSpPr>
        <p:spPr>
          <a:xfrm>
            <a:off x="53207" y="116450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eselý obličej 21"/>
          <p:cNvSpPr/>
          <p:nvPr/>
        </p:nvSpPr>
        <p:spPr>
          <a:xfrm>
            <a:off x="5663263" y="1475147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mů 27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54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18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5159932" y="2472081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4211960" y="142734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179512" y="261107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4067944" y="278092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452320" y="1376028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3635896" y="3582580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5940152" y="2609455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314728" y="2564904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3203848" y="2780928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2483768" y="3320988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2023918" y="2525144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6863552" y="3143997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2888014" y="1475147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1403648" y="1427346"/>
            <a:ext cx="1728192" cy="1656184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eselý obličej 20"/>
          <p:cNvSpPr/>
          <p:nvPr/>
        </p:nvSpPr>
        <p:spPr>
          <a:xfrm>
            <a:off x="0" y="134076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eselý obličej 21"/>
          <p:cNvSpPr/>
          <p:nvPr/>
        </p:nvSpPr>
        <p:spPr>
          <a:xfrm>
            <a:off x="6278161" y="1475147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eselý obličej 22"/>
          <p:cNvSpPr/>
          <p:nvPr/>
        </p:nvSpPr>
        <p:spPr>
          <a:xfrm>
            <a:off x="5580112" y="137602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lačítko akce: Domů 28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27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19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8" name="Veselý obličej 7"/>
          <p:cNvSpPr/>
          <p:nvPr/>
        </p:nvSpPr>
        <p:spPr>
          <a:xfrm>
            <a:off x="4876509" y="2498249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1043608" y="2492896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5220072" y="1328609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eselý obličej 5"/>
          <p:cNvSpPr/>
          <p:nvPr/>
        </p:nvSpPr>
        <p:spPr>
          <a:xfrm>
            <a:off x="2276091" y="2303239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2627784" y="346346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437548" y="2444043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-108520" y="2630741"/>
            <a:ext cx="1728192" cy="1656184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6156176" y="2444043"/>
            <a:ext cx="1728192" cy="1656184"/>
          </a:xfrm>
          <a:prstGeom prst="smileyFac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eselý obličej 13"/>
          <p:cNvSpPr/>
          <p:nvPr/>
        </p:nvSpPr>
        <p:spPr>
          <a:xfrm>
            <a:off x="7452646" y="3217657"/>
            <a:ext cx="1728192" cy="1656184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eselý obličej 14"/>
          <p:cNvSpPr/>
          <p:nvPr/>
        </p:nvSpPr>
        <p:spPr>
          <a:xfrm>
            <a:off x="4445333" y="3217657"/>
            <a:ext cx="1728192" cy="1656184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eselý obličej 15"/>
          <p:cNvSpPr/>
          <p:nvPr/>
        </p:nvSpPr>
        <p:spPr>
          <a:xfrm>
            <a:off x="-108520" y="3326341"/>
            <a:ext cx="1728192" cy="1656184"/>
          </a:xfrm>
          <a:prstGeom prst="smileyFac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eselý obličej 16"/>
          <p:cNvSpPr/>
          <p:nvPr/>
        </p:nvSpPr>
        <p:spPr>
          <a:xfrm>
            <a:off x="3581237" y="2649959"/>
            <a:ext cx="1728192" cy="1656184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eselý obličej 17"/>
          <p:cNvSpPr/>
          <p:nvPr/>
        </p:nvSpPr>
        <p:spPr>
          <a:xfrm>
            <a:off x="6084168" y="3492206"/>
            <a:ext cx="1728192" cy="165618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eselý obličej 18"/>
          <p:cNvSpPr/>
          <p:nvPr/>
        </p:nvSpPr>
        <p:spPr>
          <a:xfrm>
            <a:off x="4012413" y="1340768"/>
            <a:ext cx="1728192" cy="1656184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eselý obličej 19"/>
          <p:cNvSpPr/>
          <p:nvPr/>
        </p:nvSpPr>
        <p:spPr>
          <a:xfrm>
            <a:off x="1331640" y="1328609"/>
            <a:ext cx="1728192" cy="1656184"/>
          </a:xfrm>
          <a:prstGeom prst="smileyFac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eselý obličej 20"/>
          <p:cNvSpPr/>
          <p:nvPr/>
        </p:nvSpPr>
        <p:spPr>
          <a:xfrm>
            <a:off x="8094" y="1340768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eselý obličej 21"/>
          <p:cNvSpPr/>
          <p:nvPr/>
        </p:nvSpPr>
        <p:spPr>
          <a:xfrm>
            <a:off x="7437548" y="1124744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eselý obličej 22"/>
          <p:cNvSpPr/>
          <p:nvPr/>
        </p:nvSpPr>
        <p:spPr>
          <a:xfrm>
            <a:off x="6372200" y="1268760"/>
            <a:ext cx="1728192" cy="1656184"/>
          </a:xfrm>
          <a:prstGeom prst="smileyFac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eselý obličej 23"/>
          <p:cNvSpPr/>
          <p:nvPr/>
        </p:nvSpPr>
        <p:spPr>
          <a:xfrm>
            <a:off x="2717141" y="1124744"/>
            <a:ext cx="1728192" cy="1656184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lačítko akce: Domů 29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66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Vyhrál jsi    </a:t>
            </a:r>
            <a:r>
              <a:rPr lang="cs-CZ" sz="6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38 </a:t>
            </a:r>
            <a:r>
              <a:rPr lang="cs-CZ" dirty="0" err="1" smtClean="0"/>
              <a:t>smajlíků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403648" y="2996952"/>
            <a:ext cx="6460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/>
              <a:t> </a:t>
            </a:r>
            <a:r>
              <a:rPr lang="cs-CZ" sz="9600" b="1" dirty="0" smtClean="0">
                <a:solidFill>
                  <a:srgbClr val="00B0F0"/>
                </a:solidFill>
              </a:rPr>
              <a:t>Jsi šikulka!</a:t>
            </a:r>
            <a:endParaRPr lang="cs-CZ" sz="9600" b="1" dirty="0">
              <a:solidFill>
                <a:srgbClr val="00B0F0"/>
              </a:solidFill>
            </a:endParaRPr>
          </a:p>
        </p:txBody>
      </p:sp>
      <p:sp>
        <p:nvSpPr>
          <p:cNvPr id="8" name="Tlačítko akce: Domů 7">
            <a:hlinkClick r:id="" action="ppaction://hlinkshowjump?jump=endshow" highlightClick="1"/>
          </p:cNvPr>
          <p:cNvSpPr/>
          <p:nvPr/>
        </p:nvSpPr>
        <p:spPr>
          <a:xfrm>
            <a:off x="4104456" y="5544158"/>
            <a:ext cx="1080120" cy="1152128"/>
          </a:xfrm>
          <a:prstGeom prst="actionButtonHo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6"/>
          <p:cNvSpPr txBox="1">
            <a:spLocks/>
          </p:cNvSpPr>
          <p:nvPr/>
        </p:nvSpPr>
        <p:spPr>
          <a:xfrm>
            <a:off x="2555776" y="4869160"/>
            <a:ext cx="4392488" cy="1251062"/>
          </a:xfrm>
          <a:prstGeom prst="rect">
            <a:avLst/>
          </a:prstGeom>
        </p:spPr>
        <p:txBody>
          <a:bodyPr vert="horz" lIns="91440" rIns="45720" rtlCol="0" anchor="ctr">
            <a:normAutofit fontScale="90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cs-CZ" dirty="0" smtClean="0"/>
              <a:t>Ukonči prezentaci</a:t>
            </a:r>
            <a:br>
              <a:rPr lang="cs-CZ" dirty="0" smtClean="0"/>
            </a:br>
            <a:r>
              <a:rPr lang="cs-CZ" dirty="0" smtClean="0"/>
              <a:t>i test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32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nazývá největší vodopád v ČR?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Vaňovský vodopád 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Moravanský vodopád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Mumlavský</a:t>
            </a:r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vodopád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5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Pančavský</a:t>
            </a:r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vodopád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07504" y="188641"/>
            <a:ext cx="2664295" cy="10081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cs-CZ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Poslední bonusová </a:t>
            </a:r>
            <a:r>
              <a:rPr lang="cs-CZ" sz="2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cs-CZ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tázka </a:t>
            </a:r>
          </a:p>
          <a:p>
            <a:pPr algn="ctr"/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40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8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3" grpId="1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Černé jezero je naše největší jezero. Kde se nachází?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Brdská vrchovina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Orlické hory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Šumava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Nízký Jeseník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20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5" grpId="0" animBg="1"/>
      <p:bldP spid="5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nazývá nejvyšší hora Orlických hor?</a:t>
            </a:r>
            <a:endParaRPr lang="cs-CZ" sz="40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Ještěd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" action="ppaction://hlinkshowjump?jump=previousslide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Velká Deštná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3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Sněžka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Praděd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19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19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4" grpId="0" animBg="1"/>
      <p:bldP spid="55" grpId="0" animBg="1"/>
      <p:bldP spid="5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Ve kterém pohoří se nachází socha boha Radegasta?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" action="ppaction://hlinkshowjump?jump=previousslide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Moravskoslezské Beskydy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3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4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Středočeská pahorkatina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rId4" action="ppaction://hlinksldjump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Hrubý Jeseník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4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Bílé Karpaty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 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  <a:endParaRPr lang="cs-CZ" sz="4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18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3" grpId="0" animBg="1"/>
      <p:bldP spid="54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275856" y="188640"/>
            <a:ext cx="547260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Jak se jmenuje nejvyšší hora Šumavy (na straně ČR)?</a:t>
            </a:r>
            <a:endParaRPr lang="cs-CZ" sz="3300" dirty="0">
              <a:latin typeface="Calibri" panose="020F0502020204030204" pitchFamily="34" charset="0"/>
            </a:endParaRPr>
          </a:p>
        </p:txBody>
      </p:sp>
      <p:sp>
        <p:nvSpPr>
          <p:cNvPr id="32" name="Zaoblený obdélník 31">
            <a:hlinkClick r:id="rId3" action="ppaction://hlinksldjump"/>
          </p:cNvPr>
          <p:cNvSpPr/>
          <p:nvPr/>
        </p:nvSpPr>
        <p:spPr>
          <a:xfrm>
            <a:off x="615617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Špičák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Šipka doprava 42">
            <a:hlinkClick r:id="rId4" action="ppaction://hlinksldjump"/>
          </p:cNvPr>
          <p:cNvSpPr/>
          <p:nvPr/>
        </p:nvSpPr>
        <p:spPr>
          <a:xfrm>
            <a:off x="4960808" y="5589240"/>
            <a:ext cx="2422133" cy="864096"/>
          </a:xfrm>
          <a:prstGeom prst="rightArrow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Chci hru skončit</a:t>
            </a:r>
            <a:endParaRPr lang="cs-CZ" dirty="0"/>
          </a:p>
        </p:txBody>
      </p:sp>
      <p:sp>
        <p:nvSpPr>
          <p:cNvPr id="53" name="Zaoblený obdélník 52">
            <a:hlinkClick r:id="rId3" action="ppaction://hlinksldjump"/>
          </p:cNvPr>
          <p:cNvSpPr/>
          <p:nvPr/>
        </p:nvSpPr>
        <p:spPr>
          <a:xfrm>
            <a:off x="6171875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Drkolná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Zaoblený obdélník 53">
            <a:hlinkClick r:id="" action="ppaction://hlinkshowjump?jump=previousslide"/>
          </p:cNvPr>
          <p:cNvSpPr/>
          <p:nvPr/>
        </p:nvSpPr>
        <p:spPr>
          <a:xfrm>
            <a:off x="3635896" y="2376594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Velký Plechý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Zaoblený obdélník 54">
            <a:hlinkClick r:id="rId3" action="ppaction://hlinksldjump"/>
          </p:cNvPr>
          <p:cNvSpPr/>
          <p:nvPr/>
        </p:nvSpPr>
        <p:spPr>
          <a:xfrm>
            <a:off x="3647550" y="3960770"/>
            <a:ext cx="2160240" cy="10524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Černá hora</a:t>
            </a:r>
            <a:endParaRPr lang="cs-CZ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179511" y="270601"/>
            <a:ext cx="2592288" cy="92615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Otázka</a:t>
            </a:r>
          </a:p>
          <a:p>
            <a:pPr algn="ctr"/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</a:p>
        </p:txBody>
      </p:sp>
      <p:sp>
        <p:nvSpPr>
          <p:cNvPr id="18" name="Zaoblený obdélník 17"/>
          <p:cNvSpPr/>
          <p:nvPr/>
        </p:nvSpPr>
        <p:spPr>
          <a:xfrm>
            <a:off x="240665" y="1628800"/>
            <a:ext cx="2592288" cy="10701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Nápověda</a:t>
            </a:r>
          </a:p>
          <a:p>
            <a:pPr algn="ctr"/>
            <a:endParaRPr lang="cs-CZ" sz="3200" dirty="0">
              <a:latin typeface="Calibri" panose="020F050202020403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609" y="2290199"/>
            <a:ext cx="1206908" cy="1225195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3" y="3819516"/>
            <a:ext cx="1213004" cy="1334914"/>
          </a:xfrm>
          <a:prstGeom prst="rect">
            <a:avLst/>
          </a:prstGeom>
        </p:spPr>
      </p:pic>
      <p:sp>
        <p:nvSpPr>
          <p:cNvPr id="13" name="Zaoblený obdélník 12"/>
          <p:cNvSpPr/>
          <p:nvPr/>
        </p:nvSpPr>
        <p:spPr>
          <a:xfrm>
            <a:off x="438644" y="5612994"/>
            <a:ext cx="2203291" cy="105636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Máš možnost vyhrát 17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</a:rPr>
              <a:t>smajlíků</a:t>
            </a:r>
            <a:endParaRPr lang="cs-C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7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7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32" grpId="0" animBg="1"/>
      <p:bldP spid="5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587</TotalTime>
  <Words>945</Words>
  <Application>Microsoft Office PowerPoint</Application>
  <PresentationFormat>Předvádění na obrazovce (4:3)</PresentationFormat>
  <Paragraphs>290</Paragraphs>
  <Slides>47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Modul</vt:lpstr>
      <vt:lpstr>Prezentace aplikace PowerPoint</vt:lpstr>
      <vt:lpstr>OPAKOVÁNÍ UČIVA O ČESKÉ REPUBLICE</vt:lpstr>
      <vt:lpstr>Popis hry</vt:lpstr>
      <vt:lpstr>Hru zahájíte kliknutím na tlačítko.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BOHUŽEL, NIC JSI NEZÍSKAL</vt:lpstr>
      <vt:lpstr>Vyhrál jsi  0 smajlíků</vt:lpstr>
      <vt:lpstr>Vyhrál jsi    1 smajlíka</vt:lpstr>
      <vt:lpstr>Vyhrál jsi    2 smajlíky</vt:lpstr>
      <vt:lpstr>Vyhrál jsi    3 smajlíky</vt:lpstr>
      <vt:lpstr>Vyhrál jsi    4 smajlíky</vt:lpstr>
      <vt:lpstr>Vyhrál jsi    5 smajlíků</vt:lpstr>
      <vt:lpstr>Vyhrál jsi    6 smajlíků</vt:lpstr>
      <vt:lpstr>Vyhrál jsi    7 smajlíků</vt:lpstr>
      <vt:lpstr>Vyhrál jsi    8 smajlíků</vt:lpstr>
      <vt:lpstr>Vyhrál jsi    9 smajlíků</vt:lpstr>
      <vt:lpstr>Vyhrál jsi    10 smajlíků</vt:lpstr>
      <vt:lpstr>Vyhrál jsi    11 smajlíků</vt:lpstr>
      <vt:lpstr>Vyhrál jsi    12 smajlíků</vt:lpstr>
      <vt:lpstr>Vyhrál jsi    13 smajlíků</vt:lpstr>
      <vt:lpstr>Vyhrál jsi    14 smajlíků</vt:lpstr>
      <vt:lpstr>Vyhrál jsi    15 smajlíků</vt:lpstr>
      <vt:lpstr>Vyhrál jsi    16 smajlíků</vt:lpstr>
      <vt:lpstr>Vyhrál jsi    17 smajlíků</vt:lpstr>
      <vt:lpstr>Vyhrál jsi    18 smajlíků</vt:lpstr>
      <vt:lpstr>Vyhrál jsi    19 smajlíků</vt:lpstr>
      <vt:lpstr>Vyhrál jsi    38 smajlíků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</dc:creator>
  <cp:lastModifiedBy>Pavel</cp:lastModifiedBy>
  <cp:revision>115</cp:revision>
  <dcterms:created xsi:type="dcterms:W3CDTF">2013-12-03T15:57:18Z</dcterms:created>
  <dcterms:modified xsi:type="dcterms:W3CDTF">2014-01-23T23:03:30Z</dcterms:modified>
</cp:coreProperties>
</file>