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58" r:id="rId4"/>
    <p:sldId id="260" r:id="rId5"/>
    <p:sldId id="266" r:id="rId6"/>
    <p:sldId id="270" r:id="rId7"/>
    <p:sldId id="272" r:id="rId8"/>
    <p:sldId id="264" r:id="rId9"/>
    <p:sldId id="271" r:id="rId10"/>
    <p:sldId id="269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234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B235E-AF5E-4FD4-99AA-A265C28288A6}" type="datetimeFigureOut">
              <a:rPr lang="cs-CZ" smtClean="0"/>
              <a:pPr/>
              <a:t>23.7.2013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98FAA-6F21-49FB-AE3F-A5B0F30782E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B235E-AF5E-4FD4-99AA-A265C28288A6}" type="datetimeFigureOut">
              <a:rPr lang="cs-CZ" smtClean="0"/>
              <a:pPr/>
              <a:t>23.7.2013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98FAA-6F21-49FB-AE3F-A5B0F30782E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B235E-AF5E-4FD4-99AA-A265C28288A6}" type="datetimeFigureOut">
              <a:rPr lang="cs-CZ" smtClean="0"/>
              <a:pPr/>
              <a:t>23.7.2013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98FAA-6F21-49FB-AE3F-A5B0F30782E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B235E-AF5E-4FD4-99AA-A265C28288A6}" type="datetimeFigureOut">
              <a:rPr lang="cs-CZ" smtClean="0"/>
              <a:pPr/>
              <a:t>23.7.2013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98FAA-6F21-49FB-AE3F-A5B0F30782E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B235E-AF5E-4FD4-99AA-A265C28288A6}" type="datetimeFigureOut">
              <a:rPr lang="cs-CZ" smtClean="0"/>
              <a:pPr/>
              <a:t>23.7.2013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98FAA-6F21-49FB-AE3F-A5B0F30782E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B235E-AF5E-4FD4-99AA-A265C28288A6}" type="datetimeFigureOut">
              <a:rPr lang="cs-CZ" smtClean="0"/>
              <a:pPr/>
              <a:t>23.7.2013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98FAA-6F21-49FB-AE3F-A5B0F30782E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B235E-AF5E-4FD4-99AA-A265C28288A6}" type="datetimeFigureOut">
              <a:rPr lang="cs-CZ" smtClean="0"/>
              <a:pPr/>
              <a:t>23.7.2013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98FAA-6F21-49FB-AE3F-A5B0F30782E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B235E-AF5E-4FD4-99AA-A265C28288A6}" type="datetimeFigureOut">
              <a:rPr lang="cs-CZ" smtClean="0"/>
              <a:pPr/>
              <a:t>23.7.2013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98FAA-6F21-49FB-AE3F-A5B0F30782E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B235E-AF5E-4FD4-99AA-A265C28288A6}" type="datetimeFigureOut">
              <a:rPr lang="cs-CZ" smtClean="0"/>
              <a:pPr/>
              <a:t>23.7.2013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98FAA-6F21-49FB-AE3F-A5B0F30782E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B235E-AF5E-4FD4-99AA-A265C28288A6}" type="datetimeFigureOut">
              <a:rPr lang="cs-CZ" smtClean="0"/>
              <a:pPr/>
              <a:t>23.7.2013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98FAA-6F21-49FB-AE3F-A5B0F30782E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B235E-AF5E-4FD4-99AA-A265C28288A6}" type="datetimeFigureOut">
              <a:rPr lang="cs-CZ" smtClean="0"/>
              <a:pPr/>
              <a:t>23.7.2013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98FAA-6F21-49FB-AE3F-A5B0F30782E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6B235E-AF5E-4FD4-99AA-A265C28288A6}" type="datetimeFigureOut">
              <a:rPr lang="cs-CZ" smtClean="0"/>
              <a:pPr/>
              <a:t>23.7.2013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998FAA-6F21-49FB-AE3F-A5B0F30782E9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374650"/>
            <a:ext cx="6591300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51" name="Obdélník 3"/>
          <p:cNvSpPr>
            <a:spLocks noChangeArrowheads="1"/>
          </p:cNvSpPr>
          <p:nvPr/>
        </p:nvSpPr>
        <p:spPr bwMode="auto">
          <a:xfrm>
            <a:off x="1889125" y="1641475"/>
            <a:ext cx="54737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dirty="0">
                <a:latin typeface="Trebuchet MS" pitchFamily="34" charset="0"/>
              </a:rPr>
              <a:t>Základní škola Sedmikráska, o.p.s.</a:t>
            </a:r>
          </a:p>
          <a:p>
            <a:pPr algn="ctr"/>
            <a:r>
              <a:rPr lang="cs-CZ" dirty="0" err="1">
                <a:latin typeface="Trebuchet MS" pitchFamily="34" charset="0"/>
              </a:rPr>
              <a:t>Bezručova</a:t>
            </a:r>
            <a:r>
              <a:rPr lang="cs-CZ" dirty="0">
                <a:latin typeface="Trebuchet MS" pitchFamily="34" charset="0"/>
              </a:rPr>
              <a:t> 293, 756 61 Rožnov pod Radhoštěm</a:t>
            </a:r>
          </a:p>
        </p:txBody>
      </p:sp>
      <p:sp>
        <p:nvSpPr>
          <p:cNvPr id="2052" name="Obdélník 4"/>
          <p:cNvSpPr>
            <a:spLocks noChangeArrowheads="1"/>
          </p:cNvSpPr>
          <p:nvPr/>
        </p:nvSpPr>
        <p:spPr bwMode="auto">
          <a:xfrm>
            <a:off x="1520111" y="2639814"/>
            <a:ext cx="6356227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sz="3200" dirty="0" smtClean="0">
                <a:latin typeface="Trebuchet MS" pitchFamily="34" charset="0"/>
              </a:rPr>
              <a:t>VÝTVARNÉ TECHNIKY</a:t>
            </a:r>
          </a:p>
          <a:p>
            <a:pPr algn="ctr"/>
            <a:r>
              <a:rPr lang="cs-CZ" sz="3200" dirty="0" smtClean="0">
                <a:latin typeface="Trebuchet MS" pitchFamily="34" charset="0"/>
              </a:rPr>
              <a:t> Figurální malba pomocí projekce</a:t>
            </a:r>
            <a:endParaRPr lang="cs-CZ" sz="3200" dirty="0">
              <a:latin typeface="Trebuchet MS" pitchFamily="34" charset="0"/>
            </a:endParaRPr>
          </a:p>
        </p:txBody>
      </p:sp>
      <p:sp>
        <p:nvSpPr>
          <p:cNvPr id="2053" name="Obdélník 5"/>
          <p:cNvSpPr>
            <a:spLocks noChangeArrowheads="1"/>
          </p:cNvSpPr>
          <p:nvPr/>
        </p:nvSpPr>
        <p:spPr bwMode="auto">
          <a:xfrm>
            <a:off x="2195513" y="3789363"/>
            <a:ext cx="45720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dirty="0">
                <a:latin typeface="Trebuchet MS" pitchFamily="34" charset="0"/>
              </a:rPr>
              <a:t>Autor:  </a:t>
            </a:r>
            <a:r>
              <a:rPr lang="cs-CZ" dirty="0" smtClean="0">
                <a:latin typeface="Trebuchet MS" pitchFamily="34" charset="0"/>
              </a:rPr>
              <a:t>Lucie Oharková</a:t>
            </a:r>
            <a:endParaRPr lang="cs-CZ" dirty="0">
              <a:latin typeface="Trebuchet MS" pitchFamily="34" charset="0"/>
            </a:endParaRPr>
          </a:p>
          <a:p>
            <a:pPr algn="ctr"/>
            <a:r>
              <a:rPr lang="cs-CZ" dirty="0">
                <a:latin typeface="Trebuchet MS" pitchFamily="34" charset="0"/>
              </a:rPr>
              <a:t>Název:  </a:t>
            </a:r>
            <a:r>
              <a:rPr lang="cs-CZ" dirty="0" smtClean="0">
                <a:latin typeface="Trebuchet MS" pitchFamily="34" charset="0"/>
              </a:rPr>
              <a:t>VY_32_INOVACE_VV_05_05_Výtvarné techniky</a:t>
            </a:r>
            <a:endParaRPr lang="cs-CZ" dirty="0">
              <a:latin typeface="Trebuchet MS" pitchFamily="34" charset="0"/>
            </a:endParaRPr>
          </a:p>
          <a:p>
            <a:pPr algn="ctr"/>
            <a:r>
              <a:rPr lang="cs-CZ" dirty="0" smtClean="0">
                <a:latin typeface="Trebuchet MS" pitchFamily="34" charset="0"/>
              </a:rPr>
              <a:t>Vzdělávací oblast:   Umění a kultura</a:t>
            </a:r>
            <a:endParaRPr lang="cs-CZ" dirty="0">
              <a:latin typeface="Trebuchet MS" pitchFamily="34" charset="0"/>
            </a:endParaRPr>
          </a:p>
        </p:txBody>
      </p:sp>
      <p:sp>
        <p:nvSpPr>
          <p:cNvPr id="2054" name="Obdélník 6"/>
          <p:cNvSpPr>
            <a:spLocks noChangeArrowheads="1"/>
          </p:cNvSpPr>
          <p:nvPr/>
        </p:nvSpPr>
        <p:spPr bwMode="auto">
          <a:xfrm>
            <a:off x="2339975" y="5516563"/>
            <a:ext cx="45720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>
                <a:latin typeface="Trebuchet MS" pitchFamily="34" charset="0"/>
              </a:rPr>
              <a:t>Projekt Sedmikráska</a:t>
            </a:r>
          </a:p>
          <a:p>
            <a:pPr algn="ctr"/>
            <a:r>
              <a:rPr lang="cs-CZ">
                <a:latin typeface="Trebuchet MS" pitchFamily="34" charset="0"/>
              </a:rPr>
              <a:t>CZ.1.07/1.4.00/21.3812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IMG_1641.JPG"/>
          <p:cNvPicPr>
            <a:picLocks noChangeAspect="1"/>
          </p:cNvPicPr>
          <p:nvPr/>
        </p:nvPicPr>
        <p:blipFill>
          <a:blip r:embed="rId2" cstate="print"/>
          <a:srcRect l="2092" r="9019"/>
          <a:stretch>
            <a:fillRect/>
          </a:stretch>
        </p:blipFill>
        <p:spPr>
          <a:xfrm>
            <a:off x="0" y="-27384"/>
            <a:ext cx="9180512" cy="6885384"/>
          </a:xfrm>
          <a:prstGeom prst="rect">
            <a:avLst/>
          </a:prstGeom>
        </p:spPr>
      </p:pic>
      <p:sp>
        <p:nvSpPr>
          <p:cNvPr id="3" name="TextovéPole 3"/>
          <p:cNvSpPr txBox="1"/>
          <p:nvPr/>
        </p:nvSpPr>
        <p:spPr>
          <a:xfrm>
            <a:off x="4067944" y="6309320"/>
            <a:ext cx="49320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sz="1200" dirty="0" smtClean="0">
                <a:latin typeface="Trebuchet MS" pitchFamily="34" charset="0"/>
              </a:rPr>
              <a:t>Nebyly použity obrázky z externích zdrojů.</a:t>
            </a:r>
          </a:p>
          <a:p>
            <a:pPr algn="r"/>
            <a:r>
              <a:rPr lang="cs-CZ" sz="1200" dirty="0" smtClean="0">
                <a:latin typeface="Trebuchet MS" pitchFamily="34" charset="0"/>
              </a:rPr>
              <a:t>Autory obrazně vizuálních vyjádření jsou žáci ZŠ Sedmikráska o.p.s</a:t>
            </a:r>
            <a:r>
              <a:rPr lang="cs-CZ" sz="1200" spc="-100" dirty="0" smtClean="0">
                <a:latin typeface="Trebuchet MS" pitchFamily="34" charset="0"/>
              </a:rPr>
              <a:t>..</a:t>
            </a:r>
            <a:endParaRPr lang="cs-CZ" sz="1200" spc="-100" dirty="0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 descr="IMG_1638.JP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1080" r="7890"/>
          <a:stretch>
            <a:fillRect/>
          </a:stretch>
        </p:blipFill>
        <p:spPr>
          <a:xfrm>
            <a:off x="0" y="0"/>
            <a:ext cx="9144000" cy="6885384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1772817"/>
            <a:ext cx="9144000" cy="1827634"/>
          </a:xfrm>
        </p:spPr>
        <p:txBody>
          <a:bodyPr>
            <a:normAutofit/>
          </a:bodyPr>
          <a:lstStyle/>
          <a:p>
            <a:r>
              <a:rPr lang="cs-CZ" sz="3600" b="1" spc="-100" dirty="0" smtClean="0">
                <a:latin typeface="Trebuchet MS" pitchFamily="34" charset="0"/>
              </a:rPr>
              <a:t>FIGURÁLNÍ MALBA POMOCÍ PROJEKCE</a:t>
            </a:r>
            <a:r>
              <a:rPr lang="cs-CZ" sz="3200" dirty="0" smtClean="0">
                <a:latin typeface="Trebuchet MS" pitchFamily="34" charset="0"/>
              </a:rPr>
              <a:t/>
            </a:r>
            <a:br>
              <a:rPr lang="cs-CZ" sz="3200" dirty="0" smtClean="0">
                <a:latin typeface="Trebuchet MS" pitchFamily="34" charset="0"/>
              </a:rPr>
            </a:br>
            <a:r>
              <a:rPr lang="cs-CZ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téma:</a:t>
            </a:r>
            <a:r>
              <a:rPr lang="cs-CZ" sz="3200" dirty="0" smtClean="0">
                <a:latin typeface="Trebuchet MS" pitchFamily="34" charset="0"/>
              </a:rPr>
              <a:t> </a:t>
            </a:r>
            <a:r>
              <a:rPr lang="cs-CZ" sz="32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Tanec</a:t>
            </a:r>
            <a:endParaRPr lang="cs-CZ" sz="3200" i="1" dirty="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</a:endParaRP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1907704" y="3332584"/>
            <a:ext cx="5360640" cy="528464"/>
          </a:xfrm>
        </p:spPr>
        <p:txBody>
          <a:bodyPr/>
          <a:lstStyle/>
          <a:p>
            <a:r>
              <a:rPr lang="cs-CZ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vzdělávací obor:    </a:t>
            </a:r>
            <a:r>
              <a:rPr lang="cs-CZ" sz="1800" dirty="0" smtClean="0">
                <a:solidFill>
                  <a:schemeClr val="tx1"/>
                </a:solidFill>
                <a:latin typeface="Trebuchet MS" pitchFamily="34" charset="0"/>
              </a:rPr>
              <a:t>Výtvarná výchova, I. st. ZŠ</a:t>
            </a:r>
            <a:endParaRPr lang="cs-CZ" dirty="0">
              <a:solidFill>
                <a:schemeClr val="tx1"/>
              </a:solidFill>
              <a:latin typeface="Trebuchet MS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2411760" y="4797152"/>
            <a:ext cx="5904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latin typeface="Trebuchet MS" pitchFamily="34" charset="0"/>
              </a:rPr>
              <a:t>Prezentace nabízející učitelům VV metodický i technologický postup. Obsahuje fotodokumentaci z procesu skupinové tvorby žáků 3.třídy.</a:t>
            </a:r>
            <a:endParaRPr lang="cs-CZ" sz="1400" dirty="0">
              <a:latin typeface="Trebuchet MS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1547664" y="4797152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anotace:</a:t>
            </a:r>
            <a:endParaRPr lang="cs-CZ" sz="1400" dirty="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779912" y="600223"/>
            <a:ext cx="5147246" cy="5853113"/>
          </a:xfrm>
        </p:spPr>
        <p:txBody>
          <a:bodyPr>
            <a:normAutofit/>
          </a:bodyPr>
          <a:lstStyle/>
          <a:p>
            <a:r>
              <a:rPr lang="cs-CZ" sz="2800" dirty="0" smtClean="0">
                <a:latin typeface="Trebuchet MS" pitchFamily="34" charset="0"/>
              </a:rPr>
              <a:t>Technika, materiál a pomůcky</a:t>
            </a:r>
          </a:p>
          <a:p>
            <a:pPr>
              <a:buNone/>
            </a:pPr>
            <a:endParaRPr lang="cs-CZ" dirty="0" smtClean="0">
              <a:latin typeface="Trebuchet MS" pitchFamily="34" charset="0"/>
            </a:endParaRPr>
          </a:p>
          <a:p>
            <a:pPr>
              <a:buNone/>
            </a:pPr>
            <a:r>
              <a:rPr lang="cs-CZ" sz="1400" dirty="0" smtClean="0">
                <a:latin typeface="Trebuchet MS" pitchFamily="34" charset="0"/>
              </a:rPr>
              <a:t>	</a:t>
            </a:r>
          </a:p>
          <a:p>
            <a:pPr>
              <a:buNone/>
            </a:pPr>
            <a:r>
              <a:rPr lang="cs-CZ" sz="1400" dirty="0" smtClean="0">
                <a:latin typeface="Trebuchet MS" pitchFamily="34" charset="0"/>
              </a:rPr>
              <a:t>	Ke způsobu malování figurální kompozice podle promítaných fotografií mě přivedly myšlenky na společný zážitek skupiny mladších žáků. Objevila jsem postup, kdy namísto pouhého pozorování a skicování tanečníků, děti s nimi tančí. </a:t>
            </a:r>
            <a:r>
              <a:rPr lang="cs-CZ" sz="1400" dirty="0" err="1" smtClean="0">
                <a:latin typeface="Trebuchet MS" pitchFamily="34" charset="0"/>
              </a:rPr>
              <a:t>S</a:t>
            </a:r>
            <a:r>
              <a:rPr lang="cs-CZ" sz="1400" dirty="0" smtClean="0">
                <a:latin typeface="Trebuchet MS" pitchFamily="34" charset="0"/>
              </a:rPr>
              <a:t> pomocí interaktivní techniky jsem obnovila atmosféru navštíveného tanečního sálu v učebně výtvarné výchovy a nechala děti volně přepsat jejich pohybový zážitek na obrazně vizuální vyjádření.</a:t>
            </a:r>
          </a:p>
          <a:p>
            <a:pPr>
              <a:buNone/>
            </a:pPr>
            <a:endParaRPr lang="cs-CZ" sz="1400" dirty="0" smtClean="0">
              <a:latin typeface="Trebuchet MS" pitchFamily="34" charset="0"/>
            </a:endParaRPr>
          </a:p>
          <a:p>
            <a:pPr>
              <a:buNone/>
            </a:pPr>
            <a:r>
              <a:rPr lang="cs-CZ" sz="1400" dirty="0">
                <a:latin typeface="Trebuchet MS" pitchFamily="34" charset="0"/>
              </a:rPr>
              <a:t>	</a:t>
            </a:r>
            <a:r>
              <a:rPr lang="cs-CZ" sz="1400" dirty="0" smtClean="0">
                <a:latin typeface="Trebuchet MS" pitchFamily="34" charset="0"/>
              </a:rPr>
              <a:t>Využili jsme tuto techniku: digitální fotoaparát, notebook s reproduktory, </a:t>
            </a:r>
            <a:r>
              <a:rPr lang="cs-CZ" sz="1400" dirty="0" err="1" smtClean="0">
                <a:latin typeface="Trebuchet MS" pitchFamily="34" charset="0"/>
              </a:rPr>
              <a:t>dataprojektor</a:t>
            </a:r>
            <a:r>
              <a:rPr lang="cs-CZ" sz="1400" dirty="0" smtClean="0">
                <a:latin typeface="Trebuchet MS" pitchFamily="34" charset="0"/>
              </a:rPr>
              <a:t>, nosič s taneční hudbou. Z počátku bylo zapotřebí zajistit částečné zatemnění místnosti.</a:t>
            </a:r>
          </a:p>
          <a:p>
            <a:pPr>
              <a:buNone/>
            </a:pPr>
            <a:r>
              <a:rPr lang="cs-CZ" sz="1400" dirty="0" smtClean="0">
                <a:latin typeface="Trebuchet MS" pitchFamily="34" charset="0"/>
              </a:rPr>
              <a:t>	Potřebovali jsme: velké kartony, akrylové barvy, palety, štětinové štětce a nádobky na vodu.</a:t>
            </a:r>
          </a:p>
        </p:txBody>
      </p:sp>
      <p:cxnSp>
        <p:nvCxnSpPr>
          <p:cNvPr id="8" name="Přímá spojovací čára 7"/>
          <p:cNvCxnSpPr/>
          <p:nvPr/>
        </p:nvCxnSpPr>
        <p:spPr>
          <a:xfrm>
            <a:off x="4283968" y="4293096"/>
            <a:ext cx="4464496" cy="0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52" r="22901" b="8322"/>
          <a:stretch/>
        </p:blipFill>
        <p:spPr>
          <a:xfrm>
            <a:off x="-7623" y="0"/>
            <a:ext cx="3385165" cy="41998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82" t="6916" r="10373" b="10977"/>
          <a:stretch/>
        </p:blipFill>
        <p:spPr>
          <a:xfrm>
            <a:off x="0" y="4293096"/>
            <a:ext cx="3395344" cy="25649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72"/>
          <a:stretch/>
        </p:blipFill>
        <p:spPr>
          <a:xfrm>
            <a:off x="-25002" y="0"/>
            <a:ext cx="3426451" cy="44869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 smtClean="0">
                <a:latin typeface="Trebuchet MS" pitchFamily="34" charset="0"/>
              </a:rPr>
              <a:t>Téma, motivace</a:t>
            </a:r>
            <a:endParaRPr lang="cs-CZ" sz="2800" dirty="0">
              <a:latin typeface="Trebuchet MS" pitchFamily="34" charset="0"/>
            </a:endParaRPr>
          </a:p>
        </p:txBody>
      </p:sp>
      <p:sp>
        <p:nvSpPr>
          <p:cNvPr id="14" name="Zástupný symbol pro text 5"/>
          <p:cNvSpPr txBox="1">
            <a:spLocks/>
          </p:cNvSpPr>
          <p:nvPr/>
        </p:nvSpPr>
        <p:spPr>
          <a:xfrm>
            <a:off x="3995936" y="1196752"/>
            <a:ext cx="4248472" cy="49790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20000"/>
              </a:spcBef>
              <a:defRPr/>
            </a:pPr>
            <a:r>
              <a:rPr lang="cs-CZ" sz="1400" dirty="0" smtClean="0">
                <a:latin typeface="Trebuchet MS" pitchFamily="34" charset="0"/>
              </a:rPr>
              <a:t>Zážitek z tance!</a:t>
            </a:r>
          </a:p>
          <a:p>
            <a:pPr>
              <a:spcBef>
                <a:spcPct val="20000"/>
              </a:spcBef>
              <a:defRPr/>
            </a:pPr>
            <a:r>
              <a:rPr lang="cs-CZ" sz="1400" dirty="0" smtClean="0">
                <a:latin typeface="Trebuchet MS" pitchFamily="34" charset="0"/>
              </a:rPr>
              <a:t>Navštívili jsme vrstevnický kroužek tancování v tanečním sále. Sledovali jsme zkoušku skupinového vstoupení se zajímavou choreografií. Poté si mohli všichni i malíři vyzkoušet pohyb v rytmu hudby.</a:t>
            </a:r>
            <a:br>
              <a:rPr lang="cs-CZ" sz="1400" dirty="0" smtClean="0">
                <a:latin typeface="Trebuchet MS" pitchFamily="34" charset="0"/>
              </a:rPr>
            </a:br>
            <a:r>
              <a:rPr lang="cs-CZ" sz="1400" dirty="0" smtClean="0">
                <a:latin typeface="Trebuchet MS" pitchFamily="34" charset="0"/>
              </a:rPr>
              <a:t>Děti baví nápodoba. Pro tancem neškolené je vhodná hra na zlatou bránu nebo na opičího krále, kdy se žáci s pedagogem střídají v předcvičování zábavných tanečních kreací nebo jen jednoduchých pohybů v za doprovodu hudby.</a:t>
            </a:r>
          </a:p>
          <a:p>
            <a:pPr>
              <a:spcBef>
                <a:spcPct val="20000"/>
              </a:spcBef>
              <a:defRPr/>
            </a:pPr>
            <a:r>
              <a:rPr lang="cs-CZ" sz="1400" dirty="0" smtClean="0">
                <a:latin typeface="Trebuchet MS" pitchFamily="34" charset="0"/>
              </a:rPr>
              <a:t>Nikoho k tanci nelze nutit. Důležití jsou i dobří pozorovatelé, obzvláště ti, kteří dokážou dění zachytit v hledáčku fotoaparátu</a:t>
            </a:r>
            <a:r>
              <a:rPr lang="cs-CZ" sz="1400" dirty="0">
                <a:latin typeface="Trebuchet MS" pitchFamily="34" charset="0"/>
              </a:rPr>
              <a:t>. Fotografování pomohlo zachytit zajímavé pozice tanečníků.</a:t>
            </a:r>
          </a:p>
          <a:p>
            <a:pPr>
              <a:spcBef>
                <a:spcPct val="20000"/>
              </a:spcBef>
              <a:defRPr/>
            </a:pPr>
            <a:endParaRPr lang="cs-CZ" sz="1400" dirty="0" smtClean="0">
              <a:latin typeface="Trebuchet MS" pitchFamily="34" charset="0"/>
            </a:endParaRPr>
          </a:p>
          <a:p>
            <a:pPr>
              <a:spcBef>
                <a:spcPct val="20000"/>
              </a:spcBef>
              <a:defRPr/>
            </a:pPr>
            <a:r>
              <a:rPr lang="cs-CZ" sz="1400" dirty="0" smtClean="0">
                <a:latin typeface="Trebuchet MS" pitchFamily="34" charset="0"/>
              </a:rPr>
              <a:t>Opravdu inspirativní zážitek pro malé malíře byl dílem vlastní, tělesný a dílem z pozorování souladu celé skupiny. </a:t>
            </a:r>
          </a:p>
          <a:p>
            <a:pPr>
              <a:spcBef>
                <a:spcPct val="20000"/>
              </a:spcBef>
              <a:defRPr/>
            </a:pPr>
            <a:endParaRPr lang="cs-CZ" sz="1400" dirty="0" smtClean="0">
              <a:latin typeface="Trebuchet MS" pitchFamily="34" charset="0"/>
            </a:endParaRPr>
          </a:p>
          <a:p>
            <a:pPr>
              <a:spcBef>
                <a:spcPct val="20000"/>
              </a:spcBef>
              <a:defRPr/>
            </a:pPr>
            <a:endParaRPr kumimoji="0" lang="cs-CZ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ebuchet MS" pitchFamily="34" charset="0"/>
            </a:endParaRPr>
          </a:p>
          <a:p>
            <a:pPr>
              <a:spcBef>
                <a:spcPct val="20000"/>
              </a:spcBef>
              <a:defRPr/>
            </a:pPr>
            <a:endParaRPr kumimoji="0" lang="cs-CZ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ebuchet MS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165" y="4581128"/>
            <a:ext cx="3424416" cy="22768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 descr="IMG_9310.JPG"/>
          <p:cNvPicPr>
            <a:picLocks noChangeAspect="1"/>
          </p:cNvPicPr>
          <p:nvPr/>
        </p:nvPicPr>
        <p:blipFill>
          <a:blip r:embed="rId2" cstate="print"/>
          <a:srcRect l="45275" r="19725"/>
          <a:stretch>
            <a:fillRect/>
          </a:stretch>
        </p:blipFill>
        <p:spPr>
          <a:xfrm>
            <a:off x="-36512" y="0"/>
            <a:ext cx="3600400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Zástupný symbol pro obsah 4"/>
          <p:cNvSpPr txBox="1">
            <a:spLocks/>
          </p:cNvSpPr>
          <p:nvPr/>
        </p:nvSpPr>
        <p:spPr>
          <a:xfrm>
            <a:off x="3780730" y="273050"/>
            <a:ext cx="5111750" cy="585311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sz="2800" noProof="0" dirty="0" smtClean="0">
                <a:latin typeface="Trebuchet MS" pitchFamily="34" charset="0"/>
              </a:rPr>
              <a:t>Technologický a metodický p</a:t>
            </a:r>
            <a:r>
              <a:rPr kumimoji="0" lang="cs-CZ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ostup v   </a:t>
            </a:r>
            <a:endParaRPr kumimoji="0" lang="cs-CZ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3" name="Zástupný symbol pro text 5"/>
          <p:cNvSpPr txBox="1">
            <a:spLocks/>
          </p:cNvSpPr>
          <p:nvPr/>
        </p:nvSpPr>
        <p:spPr>
          <a:xfrm>
            <a:off x="4057600" y="1679722"/>
            <a:ext cx="4752527" cy="50616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cs-CZ" sz="1400" dirty="0" smtClean="0">
                <a:latin typeface="Trebuchet MS" pitchFamily="34" charset="0"/>
              </a:rPr>
              <a:t>Děti nejprve shlédnou prezentaci pořízených fotografií, popovídají si o zážitcích z návštěvy tanečního setkání. Po té si vyberou nejzajímavější snímky pro podklad svých společných obrazů. Rozdělí se do skupin, tak aby všichni měli přístup k formátům. Žáci zahájí figurální malbu hledáním linií projektovaných tanečníků. Vždy, když je to potřeba, se skupiny vymění, aby je projekce při skicování nemátla.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cs-CZ" sz="1400" dirty="0" smtClean="0">
              <a:latin typeface="Trebuchet MS" pitchFamily="34" charset="0"/>
            </a:endParaRPr>
          </a:p>
          <a:p>
            <a:pPr lvl="0">
              <a:spcBef>
                <a:spcPct val="20000"/>
              </a:spcBef>
              <a:defRPr/>
            </a:pPr>
            <a:r>
              <a:rPr lang="cs-CZ" sz="1400" dirty="0" smtClean="0">
                <a:latin typeface="Trebuchet MS" pitchFamily="34" charset="0"/>
              </a:rPr>
              <a:t>Malíři využívají krycích schopností akrylových barev. Mohou přemalovávat podmalbu a po zaschnutí přidávat další a další barevné vrstvy. Je potřeba včas opustit fázi promítání snímků odpovídajících realitě a nechat se za zvuků hudby unést tvarovou a barevnou nadsázkou. </a:t>
            </a:r>
          </a:p>
          <a:p>
            <a:pPr lvl="0">
              <a:spcBef>
                <a:spcPct val="20000"/>
              </a:spcBef>
              <a:defRPr/>
            </a:pPr>
            <a:endParaRPr kumimoji="0" lang="cs-CZ" sz="1400" b="0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Trebuchet MS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cs-CZ" sz="1400" b="0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Trebuchet MS" pitchFamily="34" charset="0"/>
            </a:endParaRPr>
          </a:p>
          <a:p>
            <a:pPr lvl="0">
              <a:spcBef>
                <a:spcPct val="20000"/>
              </a:spcBef>
              <a:defRPr/>
            </a:pPr>
            <a:endParaRPr lang="cs-CZ" sz="1400" baseline="0" dirty="0" smtClean="0">
              <a:latin typeface="Trebuchet MS" pitchFamily="34" charset="0"/>
            </a:endParaRPr>
          </a:p>
          <a:p>
            <a:pPr lvl="0">
              <a:spcBef>
                <a:spcPct val="20000"/>
              </a:spcBef>
              <a:defRPr/>
            </a:pPr>
            <a:endParaRPr lang="cs-CZ" sz="1400" baseline="0" dirty="0" smtClean="0">
              <a:latin typeface="Trebuchet MS" pitchFamily="34" charset="0"/>
            </a:endParaRPr>
          </a:p>
          <a:p>
            <a:pPr lvl="0">
              <a:spcBef>
                <a:spcPct val="20000"/>
              </a:spcBef>
              <a:defRPr/>
            </a:pPr>
            <a:endParaRPr lang="cs-CZ" sz="1400" baseline="0" dirty="0" smtClean="0">
              <a:latin typeface="Trebuchet MS" pitchFamily="34" charset="0"/>
            </a:endParaRPr>
          </a:p>
        </p:txBody>
      </p:sp>
      <p:sp>
        <p:nvSpPr>
          <p:cNvPr id="7" name="Krychle 6"/>
          <p:cNvSpPr/>
          <p:nvPr/>
        </p:nvSpPr>
        <p:spPr>
          <a:xfrm rot="5400000">
            <a:off x="5724128" y="908720"/>
            <a:ext cx="216024" cy="216024"/>
          </a:xfrm>
          <a:prstGeom prst="cube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IMG_9329.JPG"/>
          <p:cNvPicPr>
            <a:picLocks noChangeAspect="1"/>
          </p:cNvPicPr>
          <p:nvPr/>
        </p:nvPicPr>
        <p:blipFill>
          <a:blip r:embed="rId2" cstate="print"/>
          <a:srcRect l="43831" r="21170"/>
          <a:stretch>
            <a:fillRect/>
          </a:stretch>
        </p:blipFill>
        <p:spPr>
          <a:xfrm flipH="1">
            <a:off x="-36512" y="0"/>
            <a:ext cx="3600400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Zástupný symbol pro text 5"/>
          <p:cNvSpPr txBox="1">
            <a:spLocks/>
          </p:cNvSpPr>
          <p:nvPr/>
        </p:nvSpPr>
        <p:spPr>
          <a:xfrm>
            <a:off x="4057600" y="1679722"/>
            <a:ext cx="4752527" cy="50616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cs-CZ" sz="1400" dirty="0">
                <a:solidFill>
                  <a:prstClr val="black"/>
                </a:solidFill>
                <a:latin typeface="Trebuchet MS" pitchFamily="34" charset="0"/>
              </a:rPr>
              <a:t>Pro úklid platí ponaučení o rychlém usychání akrylových barev. Akrylová malba není po zaschnutí už více vodou </a:t>
            </a:r>
            <a:r>
              <a:rPr lang="cs-CZ" sz="1400" dirty="0" smtClean="0">
                <a:solidFill>
                  <a:prstClr val="black"/>
                </a:solidFill>
                <a:latin typeface="Trebuchet MS" pitchFamily="34" charset="0"/>
              </a:rPr>
              <a:t>rozpustná </a:t>
            </a:r>
            <a:r>
              <a:rPr lang="cs-CZ" sz="1400" smtClean="0">
                <a:solidFill>
                  <a:prstClr val="black"/>
                </a:solidFill>
                <a:latin typeface="Trebuchet MS" pitchFamily="34" charset="0"/>
              </a:rPr>
              <a:t>a nejde </a:t>
            </a:r>
            <a:r>
              <a:rPr lang="cs-CZ" sz="1400" dirty="0" smtClean="0">
                <a:solidFill>
                  <a:prstClr val="black"/>
                </a:solidFill>
                <a:latin typeface="Trebuchet MS" pitchFamily="34" charset="0"/>
              </a:rPr>
              <a:t>vyprat z oblečení – ochranný oděv je nutností.</a:t>
            </a:r>
            <a:endParaRPr lang="cs-CZ" sz="1400" dirty="0">
              <a:solidFill>
                <a:prstClr val="black"/>
              </a:solidFill>
              <a:latin typeface="Trebuchet MS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cs-CZ" sz="1400" b="0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Trebuchet MS" pitchFamily="34" charset="0"/>
            </a:endParaRPr>
          </a:p>
          <a:p>
            <a:pPr lvl="0">
              <a:spcBef>
                <a:spcPct val="20000"/>
              </a:spcBef>
              <a:defRPr/>
            </a:pPr>
            <a:endParaRPr lang="cs-CZ" sz="1400" baseline="0" dirty="0" smtClean="0">
              <a:latin typeface="Trebuchet MS" pitchFamily="34" charset="0"/>
            </a:endParaRPr>
          </a:p>
          <a:p>
            <a:pPr lvl="0">
              <a:spcBef>
                <a:spcPct val="20000"/>
              </a:spcBef>
              <a:defRPr/>
            </a:pPr>
            <a:endParaRPr lang="cs-CZ" sz="1400" baseline="0" dirty="0" smtClean="0">
              <a:latin typeface="Trebuchet MS" pitchFamily="34" charset="0"/>
            </a:endParaRPr>
          </a:p>
          <a:p>
            <a:pPr lvl="0">
              <a:spcBef>
                <a:spcPct val="20000"/>
              </a:spcBef>
              <a:defRPr/>
            </a:pPr>
            <a:endParaRPr lang="cs-CZ" sz="1400" baseline="0" dirty="0" smtClean="0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11"/>
          <a:stretch/>
        </p:blipFill>
        <p:spPr>
          <a:xfrm>
            <a:off x="-36512" y="0"/>
            <a:ext cx="9180512" cy="688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9954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IMG_9336.JPG"/>
          <p:cNvPicPr>
            <a:picLocks noChangeAspect="1"/>
          </p:cNvPicPr>
          <p:nvPr/>
        </p:nvPicPr>
        <p:blipFill>
          <a:blip r:embed="rId2" cstate="print"/>
          <a:srcRect l="5201" r="5556"/>
          <a:stretch>
            <a:fillRect/>
          </a:stretch>
        </p:blipFill>
        <p:spPr>
          <a:xfrm>
            <a:off x="0" y="0"/>
            <a:ext cx="9180512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IMG_9319.JPG"/>
          <p:cNvPicPr>
            <a:picLocks noChangeAspect="1"/>
          </p:cNvPicPr>
          <p:nvPr/>
        </p:nvPicPr>
        <p:blipFill>
          <a:blip r:embed="rId2" cstate="print"/>
          <a:srcRect r="1111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2011</TotalTime>
  <Words>276</Words>
  <Application>Microsoft Office PowerPoint</Application>
  <PresentationFormat>Předvádění na obrazovce (4:3)</PresentationFormat>
  <Paragraphs>39</Paragraphs>
  <Slides>10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sady Office</vt:lpstr>
      <vt:lpstr>Prezentace aplikace PowerPoint</vt:lpstr>
      <vt:lpstr>FIGURÁLNÍ MALBA POMOCÍ PROJEKCE téma: Tanec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zzz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zzz</dc:creator>
  <cp:lastModifiedBy>Jaroslav Polášek</cp:lastModifiedBy>
  <cp:revision>215</cp:revision>
  <dcterms:created xsi:type="dcterms:W3CDTF">2013-04-02T16:48:16Z</dcterms:created>
  <dcterms:modified xsi:type="dcterms:W3CDTF">2013-07-23T09:14:54Z</dcterms:modified>
</cp:coreProperties>
</file>