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8" r:id="rId3"/>
    <p:sldId id="276" r:id="rId4"/>
    <p:sldId id="273" r:id="rId5"/>
    <p:sldId id="274" r:id="rId6"/>
    <p:sldId id="260" r:id="rId7"/>
    <p:sldId id="265" r:id="rId8"/>
    <p:sldId id="267" r:id="rId9"/>
    <p:sldId id="270" r:id="rId10"/>
    <p:sldId id="277" r:id="rId11"/>
    <p:sldId id="27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928803"/>
            <a:ext cx="7172348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2858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74638"/>
            <a:ext cx="7829576" cy="1011222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1285860"/>
            <a:ext cx="7829576" cy="4357718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85730"/>
            <a:ext cx="1785950" cy="5565797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74640"/>
            <a:ext cx="5834090" cy="5583253"/>
          </a:xfrm>
        </p:spPr>
        <p:txBody>
          <a:bodyPr vert="eaVert"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6356350"/>
            <a:ext cx="2133600" cy="365125"/>
          </a:xfrm>
        </p:spPr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6356350"/>
            <a:ext cx="2133600" cy="365125"/>
          </a:xfrm>
        </p:spPr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cs-CZ" altLang="ja-JP" smtClean="0"/>
              <a:t>Kliknutím lze upravit styl předlohy.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0" y="4714884"/>
            <a:ext cx="7215239" cy="86200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857496"/>
            <a:ext cx="7215238" cy="17859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4572008"/>
            <a:ext cx="6400816" cy="928686"/>
          </a:xfrm>
        </p:spPr>
        <p:txBody>
          <a:bodyPr/>
          <a:lstStyle/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428737"/>
            <a:ext cx="5111750" cy="4697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5014914"/>
            <a:ext cx="5486400" cy="414350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cs-CZ" altLang="ja-JP" smtClean="0"/>
              <a:t>Kliknutím lze upravit styl.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742960"/>
            <a:ext cx="5486400" cy="41148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cs-CZ" altLang="ja-JP" smtClean="0"/>
              <a:t>Kliknutím na ikonu přidáte obrázek.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548165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cs-CZ" altLang="ja-JP" smtClean="0"/>
              <a:t>Kliknutím lze upravit styly předlohy textu.</a:t>
            </a:r>
          </a:p>
          <a:p>
            <a:pPr lvl="1"/>
            <a:r>
              <a:rPr kumimoji="1" lang="cs-CZ" altLang="ja-JP" smtClean="0"/>
              <a:t>Druhá úroveň</a:t>
            </a:r>
          </a:p>
          <a:p>
            <a:pPr lvl="2"/>
            <a:r>
              <a:rPr kumimoji="1" lang="cs-CZ" altLang="ja-JP" smtClean="0"/>
              <a:t>Třetí úroveň</a:t>
            </a:r>
          </a:p>
          <a:p>
            <a:pPr lvl="3"/>
            <a:r>
              <a:rPr kumimoji="1" lang="cs-CZ" altLang="ja-JP" smtClean="0"/>
              <a:t>Čtvrtá úroveň</a:t>
            </a:r>
          </a:p>
          <a:p>
            <a:pPr lvl="4"/>
            <a:r>
              <a:rPr kumimoji="1" lang="cs-CZ" altLang="ja-JP" smtClean="0"/>
              <a:t>Pátá úroveň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lang="ja-JP" dirty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</a:p>
          <a:p>
            <a:pPr lvl="5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6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7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8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</a:t>
            </a:r>
            <a:r>
              <a:rPr kumimoji="1" lang="en-US" altLang="ja-JP" dirty="0" smtClean="0"/>
              <a:t>9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B6CEFC-BA72-48AB-9626-5BDC0560A095}" type="datetimeFigureOut">
              <a:rPr lang="cs-CZ" smtClean="0"/>
              <a:pPr/>
              <a:t>23.7.2013</a:t>
            </a:fld>
            <a:endParaRPr lang="cs-CZ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E209DA-5DD7-4E69-B695-B81535499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tmuseum.cz/umelec.php?art_id=34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74650"/>
            <a:ext cx="65913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Obdélník 3"/>
          <p:cNvSpPr>
            <a:spLocks noChangeArrowheads="1"/>
          </p:cNvSpPr>
          <p:nvPr/>
        </p:nvSpPr>
        <p:spPr bwMode="auto">
          <a:xfrm>
            <a:off x="1889125" y="1641475"/>
            <a:ext cx="5473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latin typeface="Trebuchet MS" pitchFamily="34" charset="0"/>
              </a:rPr>
              <a:t>Základní škola Sedmikráska, o.p.s.</a:t>
            </a:r>
          </a:p>
          <a:p>
            <a:pPr algn="ctr"/>
            <a:r>
              <a:rPr lang="cs-CZ" dirty="0" err="1">
                <a:latin typeface="Trebuchet MS" pitchFamily="34" charset="0"/>
              </a:rPr>
              <a:t>Bezručova</a:t>
            </a:r>
            <a:r>
              <a:rPr lang="cs-CZ" dirty="0">
                <a:latin typeface="Trebuchet MS" pitchFamily="34" charset="0"/>
              </a:rPr>
              <a:t> 293, 756 61 Rožnov pod Radhoštěm</a:t>
            </a:r>
          </a:p>
        </p:txBody>
      </p:sp>
      <p:sp>
        <p:nvSpPr>
          <p:cNvPr id="2052" name="Obdélník 4"/>
          <p:cNvSpPr>
            <a:spLocks noChangeArrowheads="1"/>
          </p:cNvSpPr>
          <p:nvPr/>
        </p:nvSpPr>
        <p:spPr bwMode="auto">
          <a:xfrm>
            <a:off x="2702133" y="2639814"/>
            <a:ext cx="399218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3200" dirty="0" smtClean="0">
                <a:latin typeface="Trebuchet MS" pitchFamily="34" charset="0"/>
              </a:rPr>
              <a:t>VÝTVARNÉ TECHNIKY</a:t>
            </a:r>
          </a:p>
          <a:p>
            <a:pPr algn="ctr"/>
            <a:r>
              <a:rPr lang="cs-CZ" sz="3200" dirty="0" smtClean="0">
                <a:latin typeface="Trebuchet MS" pitchFamily="34" charset="0"/>
              </a:rPr>
              <a:t> Akční malba</a:t>
            </a:r>
            <a:endParaRPr lang="cs-CZ" sz="3200" dirty="0">
              <a:latin typeface="Trebuchet MS" pitchFamily="34" charset="0"/>
            </a:endParaRPr>
          </a:p>
        </p:txBody>
      </p:sp>
      <p:sp>
        <p:nvSpPr>
          <p:cNvPr id="2053" name="Obdélník 5"/>
          <p:cNvSpPr>
            <a:spLocks noChangeArrowheads="1"/>
          </p:cNvSpPr>
          <p:nvPr/>
        </p:nvSpPr>
        <p:spPr bwMode="auto">
          <a:xfrm>
            <a:off x="2195513" y="3789363"/>
            <a:ext cx="457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dirty="0">
                <a:latin typeface="Trebuchet MS" pitchFamily="34" charset="0"/>
              </a:rPr>
              <a:t>Autor:  </a:t>
            </a:r>
            <a:r>
              <a:rPr lang="cs-CZ" dirty="0" smtClean="0">
                <a:latin typeface="Trebuchet MS" pitchFamily="34" charset="0"/>
              </a:rPr>
              <a:t>Lucie Oharková</a:t>
            </a:r>
            <a:endParaRPr lang="cs-CZ" dirty="0">
              <a:latin typeface="Trebuchet MS" pitchFamily="34" charset="0"/>
            </a:endParaRPr>
          </a:p>
          <a:p>
            <a:pPr algn="ctr"/>
            <a:r>
              <a:rPr lang="cs-CZ" dirty="0">
                <a:latin typeface="Trebuchet MS" pitchFamily="34" charset="0"/>
              </a:rPr>
              <a:t>Název</a:t>
            </a:r>
            <a:r>
              <a:rPr lang="cs-CZ">
                <a:latin typeface="Trebuchet MS" pitchFamily="34" charset="0"/>
              </a:rPr>
              <a:t>: </a:t>
            </a:r>
            <a:r>
              <a:rPr lang="cs-CZ" smtClean="0">
                <a:latin typeface="Trebuchet MS" pitchFamily="34" charset="0"/>
              </a:rPr>
              <a:t>VY_32_INOVACE_VV_05_08_Výtvarné </a:t>
            </a:r>
            <a:r>
              <a:rPr lang="cs-CZ">
                <a:latin typeface="Trebuchet MS" pitchFamily="34" charset="0"/>
              </a:rPr>
              <a:t>techniky </a:t>
            </a:r>
            <a:endParaRPr lang="cs-CZ" smtClean="0">
              <a:latin typeface="Trebuchet MS" pitchFamily="34" charset="0"/>
            </a:endParaRPr>
          </a:p>
          <a:p>
            <a:pPr algn="ctr"/>
            <a:r>
              <a:rPr lang="cs-CZ" dirty="0" smtClean="0">
                <a:latin typeface="Trebuchet MS" pitchFamily="34" charset="0"/>
              </a:rPr>
              <a:t>Vzdělávací </a:t>
            </a:r>
            <a:r>
              <a:rPr lang="cs-CZ" dirty="0" smtClean="0">
                <a:latin typeface="Trebuchet MS" pitchFamily="34" charset="0"/>
              </a:rPr>
              <a:t>oblast:   Umění a kultura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2054" name="Obdélník 6"/>
          <p:cNvSpPr>
            <a:spLocks noChangeArrowheads="1"/>
          </p:cNvSpPr>
          <p:nvPr/>
        </p:nvSpPr>
        <p:spPr bwMode="auto">
          <a:xfrm>
            <a:off x="2339975" y="5516563"/>
            <a:ext cx="4572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latin typeface="Trebuchet MS" pitchFamily="34" charset="0"/>
              </a:rPr>
              <a:t>Projekt Sedmikráska</a:t>
            </a:r>
          </a:p>
          <a:p>
            <a:pPr algn="ctr"/>
            <a:r>
              <a:rPr lang="cs-CZ">
                <a:latin typeface="Trebuchet MS" pitchFamily="34" charset="0"/>
              </a:rPr>
              <a:t>CZ.1.07/1.4.00/21.3812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SC_0301.JPG"/>
          <p:cNvPicPr>
            <a:picLocks noChangeAspect="1"/>
          </p:cNvPicPr>
          <p:nvPr/>
        </p:nvPicPr>
        <p:blipFill>
          <a:blip r:embed="rId2" cstate="print"/>
          <a:srcRect r="11700"/>
          <a:stretch>
            <a:fillRect/>
          </a:stretch>
        </p:blipFill>
        <p:spPr>
          <a:xfrm>
            <a:off x="-1" y="-27384"/>
            <a:ext cx="9144001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03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441120" y="1155213"/>
            <a:ext cx="6894605" cy="458417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0" y="6165304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latin typeface="Trebuchet MS" pitchFamily="34" charset="0"/>
              </a:rPr>
              <a:t>Nebyly použity obrázky z externích zdrojů.</a:t>
            </a:r>
          </a:p>
          <a:p>
            <a:pPr algn="r"/>
            <a:r>
              <a:rPr lang="cs-CZ" sz="1200" spc="-100" dirty="0" smtClean="0">
                <a:latin typeface="Trebuchet MS" pitchFamily="34" charset="0"/>
              </a:rPr>
              <a:t>Autory obrazně vizuálních vyjádření jsou žáci ZŠ Sedmikráska o.p.s..</a:t>
            </a:r>
            <a:endParaRPr lang="cs-CZ" sz="1200" spc="-100" dirty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 descr="DSC_0182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5673" r="567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411760" y="479715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rebuchet MS" pitchFamily="34" charset="0"/>
              </a:rPr>
              <a:t>Prezentace nabízející učitelům nápady pro motivaci žáků k expresivnímu vyjádření. Obsahuje popis postupu a ukázky prací žáků 5.třídy.</a:t>
            </a:r>
            <a:endParaRPr lang="cs-CZ" sz="1400" dirty="0">
              <a:latin typeface="Trebuchet MS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547664" y="479715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anotace:</a:t>
            </a:r>
            <a:endParaRPr lang="cs-CZ" sz="14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251520" y="2060849"/>
            <a:ext cx="8640960" cy="266429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cs-CZ" sz="3200" spc="-100" dirty="0" smtClean="0">
                <a:latin typeface="Trebuchet MS" pitchFamily="34" charset="0"/>
              </a:rPr>
              <a:t>AKČNÍ MALBA</a:t>
            </a:r>
          </a:p>
          <a:p>
            <a:pPr lvl="0" algn="ctr">
              <a:spcBef>
                <a:spcPct val="0"/>
              </a:spcBef>
              <a:defRPr/>
            </a:pPr>
            <a:r>
              <a:rPr lang="cs-CZ" sz="3200" i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ea typeface="+mj-ea"/>
                <a:cs typeface="+mj-cs"/>
              </a:rPr>
              <a:t> </a:t>
            </a:r>
            <a:r>
              <a:rPr lang="cs-CZ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téma: 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3200" i="1" dirty="0" smtClean="0">
                <a:solidFill>
                  <a:schemeClr val="bg2">
                    <a:lumMod val="25000"/>
                  </a:schemeClr>
                </a:solidFill>
                <a:latin typeface="Trebuchet MS" pitchFamily="34" charset="0"/>
                <a:ea typeface="+mj-ea"/>
                <a:cs typeface="+mj-cs"/>
              </a:rPr>
              <a:t>Moje nálada</a:t>
            </a:r>
            <a:endParaRPr kumimoji="0" lang="cs-CZ" sz="320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8" name="Podnadpis 4"/>
          <p:cNvSpPr txBox="1">
            <a:spLocks/>
          </p:cNvSpPr>
          <p:nvPr/>
        </p:nvSpPr>
        <p:spPr>
          <a:xfrm>
            <a:off x="1907704" y="3476600"/>
            <a:ext cx="5360640" cy="5284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vzdělávací obor:   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Výtvarná výchova, I. st. ZŠ</a:t>
            </a:r>
            <a:endParaRPr kumimoji="0" lang="cs-CZ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24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4"/>
          <p:cNvSpPr>
            <a:spLocks noGrp="1"/>
          </p:cNvSpPr>
          <p:nvPr>
            <p:ph idx="1"/>
          </p:nvPr>
        </p:nvSpPr>
        <p:spPr>
          <a:xfrm rot="342654">
            <a:off x="2253612" y="629190"/>
            <a:ext cx="6223680" cy="576064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800" dirty="0" smtClean="0">
                <a:latin typeface="Trebuchet MS" pitchFamily="34" charset="0"/>
              </a:rPr>
              <a:t>Technika</a:t>
            </a:r>
          </a:p>
          <a:p>
            <a:pPr>
              <a:buNone/>
            </a:pPr>
            <a:endParaRPr lang="cs-CZ" dirty="0" smtClean="0">
              <a:latin typeface="Trebuchet MS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Trebuchet MS" pitchFamily="34" charset="0"/>
              </a:rPr>
              <a:t>	Nejslavnějším představitelem akční malby je:</a:t>
            </a:r>
          </a:p>
          <a:p>
            <a:pPr>
              <a:buNone/>
            </a:pPr>
            <a:r>
              <a:rPr lang="cs-CZ" sz="1400" dirty="0" smtClean="0">
                <a:latin typeface="Trebuchet MS" pitchFamily="34" charset="0"/>
              </a:rPr>
              <a:t>	</a:t>
            </a:r>
            <a:r>
              <a:rPr lang="cs-CZ" sz="1400" dirty="0" err="1" smtClean="0">
                <a:latin typeface="Trebuchet MS" pitchFamily="34" charset="0"/>
              </a:rPr>
              <a:t>Jakson</a:t>
            </a:r>
            <a:r>
              <a:rPr lang="cs-CZ" sz="1400" dirty="0" smtClean="0">
                <a:latin typeface="Trebuchet MS" pitchFamily="34" charset="0"/>
              </a:rPr>
              <a:t> </a:t>
            </a:r>
            <a:r>
              <a:rPr lang="cs-CZ" sz="1400" dirty="0" err="1" smtClean="0">
                <a:latin typeface="Trebuchet MS" pitchFamily="34" charset="0"/>
              </a:rPr>
              <a:t>Pollock</a:t>
            </a:r>
            <a:r>
              <a:rPr lang="cs-CZ" sz="1400" dirty="0" smtClean="0">
                <a:latin typeface="Trebuchet MS" pitchFamily="34" charset="0"/>
              </a:rPr>
              <a:t> 1912-1956, USA</a:t>
            </a:r>
          </a:p>
          <a:p>
            <a:pPr>
              <a:buNone/>
            </a:pPr>
            <a:r>
              <a:rPr lang="cs-CZ" sz="1400" dirty="0" smtClean="0">
                <a:latin typeface="Trebuchet MS" pitchFamily="34" charset="0"/>
              </a:rPr>
              <a:t>	Americký malíř inspirovaný primitivním uměním, který při své tvorbě nepoužíval paletu a štětce. Barvy lil přímo na plátno. V jeho obrazech není zachycená perspektiva ani konkrétní tvary, maloval zcela abstraktně.</a:t>
            </a:r>
          </a:p>
          <a:p>
            <a:pPr>
              <a:buNone/>
            </a:pPr>
            <a:r>
              <a:rPr lang="cs-CZ" sz="1200" dirty="0" smtClean="0">
                <a:latin typeface="Trebuchet MS" pitchFamily="34" charset="0"/>
              </a:rPr>
              <a:t>Více informací v tomto zdroji: </a:t>
            </a:r>
            <a:r>
              <a:rPr lang="cs-CZ" sz="1400" dirty="0" smtClean="0">
                <a:hlinkClick r:id="rId2"/>
              </a:rPr>
              <a:t>http://www.</a:t>
            </a:r>
            <a:r>
              <a:rPr lang="cs-CZ" sz="1400" dirty="0" err="1" smtClean="0">
                <a:hlinkClick r:id="rId2"/>
              </a:rPr>
              <a:t>artmuseum.cz</a:t>
            </a:r>
            <a:r>
              <a:rPr lang="cs-CZ" sz="1400" dirty="0" smtClean="0">
                <a:hlinkClick r:id="rId2"/>
              </a:rPr>
              <a:t>/</a:t>
            </a:r>
            <a:r>
              <a:rPr lang="cs-CZ" sz="1400" dirty="0" err="1" smtClean="0">
                <a:hlinkClick r:id="rId2"/>
              </a:rPr>
              <a:t>umelec.php</a:t>
            </a:r>
            <a:r>
              <a:rPr lang="cs-CZ" sz="1400" dirty="0" smtClean="0">
                <a:hlinkClick r:id="rId2"/>
              </a:rPr>
              <a:t>?</a:t>
            </a:r>
            <a:r>
              <a:rPr lang="cs-CZ" sz="1400" dirty="0" err="1" smtClean="0">
                <a:hlinkClick r:id="rId2"/>
              </a:rPr>
              <a:t>art</a:t>
            </a:r>
            <a:r>
              <a:rPr lang="cs-CZ" sz="1400" dirty="0" smtClean="0">
                <a:hlinkClick r:id="rId2"/>
              </a:rPr>
              <a:t>_id=349</a:t>
            </a:r>
            <a:endParaRPr lang="cs-CZ" sz="1400" dirty="0" smtClean="0"/>
          </a:p>
          <a:p>
            <a:pPr>
              <a:buNone/>
            </a:pPr>
            <a:endParaRPr lang="cs-CZ" sz="1400" dirty="0" smtClean="0">
              <a:latin typeface="Trebuchet MS" pitchFamily="34" charset="0"/>
            </a:endParaRPr>
          </a:p>
          <a:p>
            <a:pPr>
              <a:buNone/>
            </a:pPr>
            <a:endParaRPr lang="cs-CZ" sz="1400" dirty="0" smtClean="0">
              <a:latin typeface="Trebuchet MS" pitchFamily="34" charset="0"/>
            </a:endParaRPr>
          </a:p>
          <a:p>
            <a:pPr>
              <a:buNone/>
            </a:pPr>
            <a:r>
              <a:rPr lang="cs-CZ" sz="1400" dirty="0" smtClean="0">
                <a:latin typeface="Trebuchet MS" pitchFamily="34" charset="0"/>
              </a:rPr>
              <a:t>	K této technice můžete použít jakékoli barvy a podložky. To opravdu důležité je, aby se žáci nechali unést svými prožitky. Při pilotování této aktivity žáci použili vypratelné kvašové barvy a jako podložku karton upravený nátěrem akrylové barvy. Potřebovali větší množství kelímků a lžiček, mikroténovou fólii a dostatek času na úklid.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 txBox="1">
            <a:spLocks/>
          </p:cNvSpPr>
          <p:nvPr/>
        </p:nvSpPr>
        <p:spPr>
          <a:xfrm rot="342654">
            <a:off x="1390762" y="622740"/>
            <a:ext cx="6991555" cy="6506994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kumimoji="1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 Motivace,</a:t>
            </a:r>
            <a:r>
              <a:rPr kumimoji="1" lang="cs-CZ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p</a:t>
            </a:r>
            <a:r>
              <a:rPr kumimoji="1" lang="cs-CZ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ostup</a:t>
            </a:r>
            <a:r>
              <a:rPr kumimoji="1" lang="cs-CZ" sz="2800" kern="0" dirty="0" smtClean="0">
                <a:solidFill>
                  <a:schemeClr val="tx2"/>
                </a:solidFill>
                <a:latin typeface="Trebuchet MS" pitchFamily="34" charset="0"/>
              </a:rPr>
              <a:t/>
            </a:r>
            <a:br>
              <a:rPr kumimoji="1" lang="cs-CZ" sz="2800" kern="0" dirty="0" smtClean="0">
                <a:solidFill>
                  <a:schemeClr val="tx2"/>
                </a:solidFill>
                <a:latin typeface="Trebuchet MS" pitchFamily="34" charset="0"/>
              </a:rPr>
            </a:br>
            <a:endParaRPr kumimoji="1" lang="cs-CZ" sz="2800" kern="0" dirty="0" smtClean="0">
              <a:solidFill>
                <a:schemeClr val="tx2"/>
              </a:solidFill>
              <a:latin typeface="Trebuchet MS" pitchFamily="34" charset="0"/>
            </a:endParaRPr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r>
              <a:rPr kumimoji="1" lang="cs-CZ" sz="1400" kern="0" dirty="0" smtClean="0">
                <a:solidFill>
                  <a:schemeClr val="tx2"/>
                </a:solidFill>
                <a:latin typeface="Trebuchet MS" pitchFamily="34" charset="0"/>
              </a:rPr>
              <a:t>Příprava třídy může mít nádech mimořádné akce. Odstraníme lavice. Celý prostor podlahy pokryjeme mikroténovou fólií, kterou používají malíři </a:t>
            </a:r>
            <a:r>
              <a:rPr kumimoji="1" lang="cs-CZ" sz="1400" kern="0" smtClean="0">
                <a:solidFill>
                  <a:schemeClr val="tx2"/>
                </a:solidFill>
                <a:latin typeface="Trebuchet MS" pitchFamily="34" charset="0"/>
              </a:rPr>
              <a:t>- natěrači. </a:t>
            </a:r>
            <a:r>
              <a:rPr kumimoji="1" lang="cs-CZ" sz="1400" kern="0" dirty="0" smtClean="0">
                <a:solidFill>
                  <a:schemeClr val="tx2"/>
                </a:solidFill>
                <a:latin typeface="Trebuchet MS" pitchFamily="34" charset="0"/>
              </a:rPr>
              <a:t>Takovou přípravu lze využít k uvolňující hře. Kolektiv dětí roztáhne fólii jako velké moře, šustí sní a vyhazuje ji do vzduchu. Až</a:t>
            </a:r>
            <a:r>
              <a:rPr kumimoji="1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fólie klesne k zemi, zvuky je vhodné nahradit tichou</a:t>
            </a:r>
            <a:r>
              <a:rPr kumimoji="1" lang="cs-CZ" sz="1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</a:t>
            </a:r>
            <a:r>
              <a:rPr kumimoji="1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relaxační</a:t>
            </a:r>
            <a:r>
              <a:rPr kumimoji="1" lang="cs-CZ" sz="1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hudbou.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r>
              <a:rPr kumimoji="1" lang="cs-CZ" sz="1400" kern="0" dirty="0" smtClean="0">
                <a:solidFill>
                  <a:schemeClr val="tx2"/>
                </a:solidFill>
                <a:latin typeface="Trebuchet MS" pitchFamily="34" charset="0"/>
              </a:rPr>
              <a:t>Dál doporučuji, aby se žáci oblékli do pracovních plášťů a upravili si podklady k malování nátěrem upravujícím savost. Během zasychání nátěru je dostatek prostoru pro povídání o akční malbě. Je posilující, před žáky zmínit, že tento způsob intuitivního malování zvládne opravdu každý a to se skvělým výsledkem.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r>
              <a:rPr kumimoji="1" lang="cs-CZ" sz="1400" kern="0" dirty="0" smtClean="0">
                <a:solidFill>
                  <a:schemeClr val="tx2"/>
                </a:solidFill>
                <a:latin typeface="Trebuchet MS" pitchFamily="34" charset="0"/>
              </a:rPr>
              <a:t>V naprosté tichosti žáci dostanou </a:t>
            </a:r>
            <a:r>
              <a:rPr kumimoji="1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úkol najít si místo na zemi </a:t>
            </a:r>
            <a:r>
              <a:rPr kumimoji="1" lang="cs-CZ" sz="1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a podle chuti začít s cákáním barev. </a:t>
            </a:r>
            <a:r>
              <a:rPr kumimoji="1" lang="cs-CZ" sz="1400" kern="0" dirty="0" smtClean="0">
                <a:solidFill>
                  <a:schemeClr val="tx2"/>
                </a:solidFill>
                <a:latin typeface="Trebuchet MS" pitchFamily="34" charset="0"/>
              </a:rPr>
              <a:t>Pozor na roznášení barvy po místnosti na přezůvkách! Osvědčilo se pracovat v kroužcích, kdy uprostřed na dosah skupinky stojí kelímky různých odstínů. Malíři barvu nabírají z kelímků a vylévají ji lžičkami. Není možné zneužít malování k cákání po spolužácích. Žáci pouze využívají gravitaci a drobné tahy lžící ve vzduchu. Experimentují s výškou dopadu barvy na podklad.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</a:pPr>
            <a:r>
              <a:rPr kumimoji="1" lang="cs-CZ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Po úklidu třídy je vhodné s malíři zavést reflektivní dialog</a:t>
            </a:r>
            <a:r>
              <a:rPr kumimoji="1" lang="cs-CZ" sz="14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o tom, jak se při malování cítili a jak jsou spokojení s hotovým obrazem. Zdůrazníme harmonický efekt</a:t>
            </a:r>
            <a:r>
              <a:rPr kumimoji="1" lang="cs-CZ" sz="1400" kern="0" dirty="0" smtClean="0">
                <a:solidFill>
                  <a:schemeClr val="tx2"/>
                </a:solidFill>
                <a:latin typeface="Trebuchet MS" pitchFamily="34" charset="0"/>
              </a:rPr>
              <a:t> různorodé skupiny obrazů, které vznikly stejnou technikou, navrhneme společnou instalaci.</a:t>
            </a:r>
            <a:endParaRPr kumimoji="1" lang="cs-CZ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02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SC_0296.JPG"/>
          <p:cNvPicPr>
            <a:picLocks noChangeAspect="1"/>
          </p:cNvPicPr>
          <p:nvPr/>
        </p:nvPicPr>
        <p:blipFill>
          <a:blip r:embed="rId2" cstate="print"/>
          <a:srcRect r="2088" b="5904"/>
          <a:stretch>
            <a:fillRect/>
          </a:stretch>
        </p:blipFill>
        <p:spPr>
          <a:xfrm rot="320314">
            <a:off x="-334004" y="-238407"/>
            <a:ext cx="8903743" cy="568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SC_0182.JPG"/>
          <p:cNvPicPr>
            <a:picLocks noChangeAspect="1"/>
          </p:cNvPicPr>
          <p:nvPr/>
        </p:nvPicPr>
        <p:blipFill>
          <a:blip r:embed="rId2" cstate="print"/>
          <a:srcRect r="12809" b="1425"/>
          <a:stretch>
            <a:fillRect/>
          </a:stretch>
        </p:blipFill>
        <p:spPr>
          <a:xfrm>
            <a:off x="0" y="-15557"/>
            <a:ext cx="9144000" cy="687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SC_0309.JPG"/>
          <p:cNvPicPr>
            <a:picLocks noChangeAspect="1"/>
          </p:cNvPicPr>
          <p:nvPr/>
        </p:nvPicPr>
        <p:blipFill>
          <a:blip r:embed="rId2" cstate="print"/>
          <a:srcRect l="9838" r="7476" b="8547"/>
          <a:stretch>
            <a:fillRect/>
          </a:stretch>
        </p:blipFill>
        <p:spPr>
          <a:xfrm rot="11181233" flipH="1">
            <a:off x="-567724" y="-1100368"/>
            <a:ext cx="8940955" cy="657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DSC_0179.JPG"/>
          <p:cNvPicPr>
            <a:picLocks noChangeAspect="1"/>
          </p:cNvPicPr>
          <p:nvPr/>
        </p:nvPicPr>
        <p:blipFill>
          <a:blip r:embed="rId2" cstate="print"/>
          <a:srcRect r="11348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DSC_0308.JPG"/>
          <p:cNvPicPr>
            <a:picLocks noChangeAspect="1"/>
          </p:cNvPicPr>
          <p:nvPr/>
        </p:nvPicPr>
        <p:blipFill>
          <a:blip r:embed="rId2" cstate="print"/>
          <a:srcRect l="1519" r="6688" b="4993"/>
          <a:stretch>
            <a:fillRect/>
          </a:stretch>
        </p:blipFill>
        <p:spPr>
          <a:xfrm rot="469499" flipH="1" flipV="1">
            <a:off x="-71198" y="-366428"/>
            <a:ext cx="8393524" cy="57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Stupně šedé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Yamato Painti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TC010219417[[fn=Motiv japonského obrazu]]</Template>
  <TotalTime>302</TotalTime>
  <Words>98</Words>
  <Application>Microsoft Office PowerPoint</Application>
  <PresentationFormat>Předvádění na obrazovce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YamatoPainting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ZŠ Sedmikráska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Sumec</dc:creator>
  <cp:lastModifiedBy>Jaroslav Polášek</cp:lastModifiedBy>
  <cp:revision>46</cp:revision>
  <dcterms:created xsi:type="dcterms:W3CDTF">2012-01-25T11:47:00Z</dcterms:created>
  <dcterms:modified xsi:type="dcterms:W3CDTF">2013-07-23T09:06:37Z</dcterms:modified>
</cp:coreProperties>
</file>