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60" r:id="rId5"/>
    <p:sldId id="266" r:id="rId6"/>
    <p:sldId id="270" r:id="rId7"/>
    <p:sldId id="264" r:id="rId8"/>
    <p:sldId id="272" r:id="rId9"/>
    <p:sldId id="271" r:id="rId10"/>
    <p:sldId id="269" r:id="rId11"/>
    <p:sldId id="268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emper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bycentre.co.uk/v1027487/inside-pregnancy-weeks-28-37" TargetMode="External"/><Relationship Id="rId2" Type="http://schemas.openxmlformats.org/officeDocument/2006/relationships/hyperlink" Target="http://www.babycentre.co.uk/v1027475/inside-pregnancy-weeks-1-9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74650"/>
            <a:ext cx="65913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Obdélník 3"/>
          <p:cNvSpPr>
            <a:spLocks noChangeArrowheads="1"/>
          </p:cNvSpPr>
          <p:nvPr/>
        </p:nvSpPr>
        <p:spPr bwMode="auto">
          <a:xfrm>
            <a:off x="1889125" y="1641475"/>
            <a:ext cx="5473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>
                <a:latin typeface="Trebuchet MS" pitchFamily="34" charset="0"/>
              </a:rPr>
              <a:t>Základní škola Sedmikráska, o.p.s.</a:t>
            </a:r>
          </a:p>
          <a:p>
            <a:pPr algn="ctr"/>
            <a:r>
              <a:rPr lang="cs-CZ" dirty="0" err="1">
                <a:latin typeface="Trebuchet MS" pitchFamily="34" charset="0"/>
              </a:rPr>
              <a:t>Bezručova</a:t>
            </a:r>
            <a:r>
              <a:rPr lang="cs-CZ" dirty="0">
                <a:latin typeface="Trebuchet MS" pitchFamily="34" charset="0"/>
              </a:rPr>
              <a:t> 293, 756 61 Rožnov pod Radhoštěm</a:t>
            </a:r>
          </a:p>
        </p:txBody>
      </p:sp>
      <p:sp>
        <p:nvSpPr>
          <p:cNvPr id="2052" name="Obdélník 4"/>
          <p:cNvSpPr>
            <a:spLocks noChangeArrowheads="1"/>
          </p:cNvSpPr>
          <p:nvPr/>
        </p:nvSpPr>
        <p:spPr bwMode="auto">
          <a:xfrm>
            <a:off x="2210199" y="2639814"/>
            <a:ext cx="49760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dirty="0" smtClean="0">
                <a:latin typeface="Trebuchet MS" pitchFamily="34" charset="0"/>
              </a:rPr>
              <a:t>VÝTVARNÉ TECHNIKY</a:t>
            </a:r>
          </a:p>
          <a:p>
            <a:pPr algn="ctr"/>
            <a:r>
              <a:rPr lang="cs-CZ" sz="3200" dirty="0" smtClean="0">
                <a:latin typeface="Trebuchet MS" pitchFamily="34" charset="0"/>
              </a:rPr>
              <a:t>Malba akrylovými barvami</a:t>
            </a:r>
            <a:endParaRPr lang="cs-CZ" sz="3200" dirty="0">
              <a:latin typeface="Trebuchet MS" pitchFamily="34" charset="0"/>
            </a:endParaRPr>
          </a:p>
        </p:txBody>
      </p:sp>
      <p:sp>
        <p:nvSpPr>
          <p:cNvPr id="2053" name="Obdélník 5"/>
          <p:cNvSpPr>
            <a:spLocks noChangeArrowheads="1"/>
          </p:cNvSpPr>
          <p:nvPr/>
        </p:nvSpPr>
        <p:spPr bwMode="auto">
          <a:xfrm>
            <a:off x="2195513" y="3789363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>
                <a:latin typeface="Trebuchet MS" pitchFamily="34" charset="0"/>
              </a:rPr>
              <a:t>Autor:  </a:t>
            </a:r>
            <a:r>
              <a:rPr lang="cs-CZ" dirty="0" smtClean="0">
                <a:latin typeface="Trebuchet MS" pitchFamily="34" charset="0"/>
              </a:rPr>
              <a:t>Lucie Oharková</a:t>
            </a:r>
            <a:endParaRPr lang="cs-CZ" dirty="0">
              <a:latin typeface="Trebuchet MS" pitchFamily="34" charset="0"/>
            </a:endParaRPr>
          </a:p>
          <a:p>
            <a:pPr algn="ctr"/>
            <a:r>
              <a:rPr lang="cs-CZ" dirty="0">
                <a:latin typeface="Trebuchet MS" pitchFamily="34" charset="0"/>
              </a:rPr>
              <a:t>Název:  </a:t>
            </a:r>
            <a:r>
              <a:rPr lang="cs-CZ" dirty="0" smtClean="0">
                <a:latin typeface="Trebuchet MS" pitchFamily="34" charset="0"/>
              </a:rPr>
              <a:t>VY_32_INOVACE_VV_05_04_Výtvarné techniky</a:t>
            </a:r>
            <a:endParaRPr lang="cs-CZ" dirty="0">
              <a:latin typeface="Trebuchet MS" pitchFamily="34" charset="0"/>
            </a:endParaRPr>
          </a:p>
          <a:p>
            <a:pPr algn="ctr"/>
            <a:r>
              <a:rPr lang="cs-CZ" dirty="0" smtClean="0">
                <a:latin typeface="Trebuchet MS" pitchFamily="34" charset="0"/>
              </a:rPr>
              <a:t>Vzdělávací oblast:   Umění a kultura</a:t>
            </a:r>
            <a:endParaRPr lang="cs-CZ" dirty="0">
              <a:latin typeface="Trebuchet MS" pitchFamily="34" charset="0"/>
            </a:endParaRPr>
          </a:p>
        </p:txBody>
      </p:sp>
      <p:sp>
        <p:nvSpPr>
          <p:cNvPr id="2054" name="Obdélník 6"/>
          <p:cNvSpPr>
            <a:spLocks noChangeArrowheads="1"/>
          </p:cNvSpPr>
          <p:nvPr/>
        </p:nvSpPr>
        <p:spPr bwMode="auto">
          <a:xfrm>
            <a:off x="2339975" y="5516563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latin typeface="Trebuchet MS" pitchFamily="34" charset="0"/>
              </a:rPr>
              <a:t>Projekt Sedmikráska</a:t>
            </a:r>
          </a:p>
          <a:p>
            <a:pPr algn="ctr"/>
            <a:r>
              <a:rPr lang="cs-CZ">
                <a:latin typeface="Trebuchet MS" pitchFamily="34" charset="0"/>
              </a:rPr>
              <a:t>CZ.1.07/1.4.00/21.3812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SC_0194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3251" r="5141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7"/>
          <a:stretch/>
        </p:blipFill>
        <p:spPr bwMode="auto">
          <a:xfrm flipH="1">
            <a:off x="0" y="3222994"/>
            <a:ext cx="4757668" cy="22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 descr="DSC_0185.JPG"/>
          <p:cNvPicPr>
            <a:picLocks noChangeAspect="1"/>
          </p:cNvPicPr>
          <p:nvPr/>
        </p:nvPicPr>
        <p:blipFill>
          <a:blip r:embed="rId4" cstate="print"/>
          <a:srcRect l="10625" t="4993" r="67325" b="7362"/>
          <a:stretch>
            <a:fillRect/>
          </a:stretch>
        </p:blipFill>
        <p:spPr>
          <a:xfrm rot="5400000">
            <a:off x="1478735" y="659436"/>
            <a:ext cx="1800198" cy="4757668"/>
          </a:xfrm>
          <a:prstGeom prst="rect">
            <a:avLst/>
          </a:prstGeom>
        </p:spPr>
      </p:pic>
      <p:sp>
        <p:nvSpPr>
          <p:cNvPr id="6" name="TextovéPole 3"/>
          <p:cNvSpPr txBox="1"/>
          <p:nvPr/>
        </p:nvSpPr>
        <p:spPr>
          <a:xfrm>
            <a:off x="-36512" y="5517232"/>
            <a:ext cx="493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200" dirty="0" smtClean="0">
                <a:latin typeface="Trebuchet MS" pitchFamily="34" charset="0"/>
              </a:rPr>
              <a:t>Nebyly použity obrázky z externích zdrojů.</a:t>
            </a:r>
          </a:p>
          <a:p>
            <a:pPr algn="r"/>
            <a:r>
              <a:rPr lang="cs-CZ" sz="1200" dirty="0" smtClean="0">
                <a:latin typeface="Trebuchet MS" pitchFamily="34" charset="0"/>
              </a:rPr>
              <a:t>Autory obrazně vizuálních vyjádření jsou žáci ZŠ Sedmikráska o.p.s</a:t>
            </a:r>
            <a:r>
              <a:rPr lang="cs-CZ" sz="1200" spc="-100" dirty="0" smtClean="0">
                <a:latin typeface="Trebuchet MS" pitchFamily="34" charset="0"/>
              </a:rPr>
              <a:t>..</a:t>
            </a:r>
            <a:endParaRPr lang="cs-CZ" sz="1200" spc="-1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DSC_0194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 contrast="10000"/>
          </a:blip>
          <a:srcRect l="20863" t="49022" r="54725" b="24329"/>
          <a:stretch>
            <a:fillRect/>
          </a:stretch>
        </p:blipFill>
        <p:spPr>
          <a:xfrm>
            <a:off x="-130436" y="-27384"/>
            <a:ext cx="9486272" cy="68853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>
            <a:normAutofit/>
          </a:bodyPr>
          <a:lstStyle/>
          <a:p>
            <a:r>
              <a:rPr lang="cs-CZ" sz="3600" b="1" smtClean="0">
                <a:latin typeface="Trebuchet MS" pitchFamily="34" charset="0"/>
              </a:rPr>
              <a:t>MALBA AKRYLOVÝMI BARVAMI</a:t>
            </a:r>
            <a:r>
              <a:rPr lang="cs-CZ" sz="3200" dirty="0" smtClean="0">
                <a:latin typeface="Trebuchet MS" pitchFamily="34" charset="0"/>
              </a:rPr>
              <a:t/>
            </a:r>
            <a:br>
              <a:rPr lang="cs-CZ" sz="3200" dirty="0" smtClean="0">
                <a:latin typeface="Trebuchet MS" pitchFamily="34" charset="0"/>
              </a:rPr>
            </a:br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téma:</a:t>
            </a:r>
            <a:r>
              <a:rPr lang="cs-CZ" sz="3200" dirty="0" smtClean="0">
                <a:latin typeface="Trebuchet MS" pitchFamily="34" charset="0"/>
              </a:rPr>
              <a:t> </a:t>
            </a:r>
            <a:r>
              <a:rPr lang="cs-CZ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Jak funguje lidské tělo</a:t>
            </a:r>
            <a:endParaRPr lang="cs-CZ" sz="3200" i="1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07704" y="3332584"/>
            <a:ext cx="5360640" cy="528464"/>
          </a:xfrm>
        </p:spPr>
        <p:txBody>
          <a:bodyPr/>
          <a:lstStyle/>
          <a:p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vzdělávací obor:    </a:t>
            </a:r>
            <a:r>
              <a:rPr lang="cs-CZ" sz="1800" dirty="0" smtClean="0">
                <a:solidFill>
                  <a:schemeClr val="tx1"/>
                </a:solidFill>
                <a:latin typeface="Trebuchet MS" pitchFamily="34" charset="0"/>
              </a:rPr>
              <a:t>Výtvarná výchova, I. st. ZŠ</a:t>
            </a:r>
            <a:endParaRPr lang="cs-CZ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11760" y="47971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itchFamily="34" charset="0"/>
              </a:rPr>
              <a:t>Prezentace nabízející učitelům VV metodický i technologický postup. Obsahuje ukázky detailů i celek prací žáků 5.třídy.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47664" y="47971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anotace: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DSC_018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9288" t="37015" r="14768" b="10915"/>
          <a:stretch>
            <a:fillRect/>
          </a:stretch>
        </p:blipFill>
        <p:spPr>
          <a:xfrm rot="5400000">
            <a:off x="-1665312" y="1628800"/>
            <a:ext cx="6858000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779912" y="600223"/>
            <a:ext cx="5147246" cy="5853113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Trebuchet MS" pitchFamily="34" charset="0"/>
              </a:rPr>
              <a:t>Technika, materiál a pomůcky</a:t>
            </a:r>
          </a:p>
          <a:p>
            <a:pPr>
              <a:buNone/>
            </a:pPr>
            <a:endParaRPr lang="cs-CZ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</a:t>
            </a:r>
            <a:r>
              <a:rPr lang="cs-CZ" sz="1400" b="1" dirty="0" smtClean="0">
                <a:latin typeface="Trebuchet MS" pitchFamily="34" charset="0"/>
              </a:rPr>
              <a:t>Akrylová barva</a:t>
            </a:r>
            <a:r>
              <a:rPr lang="cs-CZ" sz="1400" dirty="0" smtClean="0">
                <a:latin typeface="Trebuchet MS" pitchFamily="34" charset="0"/>
              </a:rPr>
              <a:t> je poměrně nový druh barvy používané v umělecké malbě. Má mnoho výhod. V čerstvém stavu je ředitelná vodou, v zaschnutém stavu je naopak voděodolná. Vhodná je pro malbu na papír, karton, dřevo nebo plátno. </a:t>
            </a:r>
            <a:br>
              <a:rPr lang="cs-CZ" sz="1400" dirty="0" smtClean="0">
                <a:latin typeface="Trebuchet MS" pitchFamily="34" charset="0"/>
              </a:rPr>
            </a:br>
            <a:r>
              <a:rPr lang="cs-CZ" sz="1400" dirty="0" smtClean="0">
                <a:latin typeface="Trebuchet MS" pitchFamily="34" charset="0"/>
              </a:rPr>
              <a:t/>
            </a:r>
            <a:br>
              <a:rPr lang="cs-CZ" sz="1400" dirty="0" smtClean="0">
                <a:latin typeface="Trebuchet MS" pitchFamily="34" charset="0"/>
              </a:rPr>
            </a:br>
            <a:r>
              <a:rPr lang="cs-CZ" sz="1200" dirty="0" smtClean="0">
                <a:latin typeface="Trebuchet MS" pitchFamily="34" charset="0"/>
              </a:rPr>
              <a:t>zdroj: </a:t>
            </a:r>
            <a:r>
              <a:rPr lang="cs-CZ" sz="1200" dirty="0" smtClean="0">
                <a:hlinkClick r:id="rId3"/>
              </a:rPr>
              <a:t>http://cs.wikipedia.org/wiki/Tempera</a:t>
            </a:r>
            <a:endParaRPr lang="cs-CZ" sz="1200" dirty="0" smtClean="0">
              <a:latin typeface="Trebuchet MS" pitchFamily="34" charset="0"/>
            </a:endParaRPr>
          </a:p>
          <a:p>
            <a:pPr>
              <a:buNone/>
            </a:pPr>
            <a:endParaRPr lang="cs-CZ" sz="1400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Pro použití této malířské techniky můžeme ve škole využít tónovací barvy pro malíře - natěrače </a:t>
            </a:r>
            <a:r>
              <a:rPr lang="cs-CZ" sz="1400" dirty="0" err="1" smtClean="0">
                <a:latin typeface="Trebuchet MS" pitchFamily="34" charset="0"/>
              </a:rPr>
              <a:t>Het</a:t>
            </a:r>
            <a:r>
              <a:rPr lang="cs-CZ" sz="1400" dirty="0" smtClean="0">
                <a:latin typeface="Trebuchet MS" pitchFamily="34" charset="0"/>
              </a:rPr>
              <a:t> </a:t>
            </a:r>
            <a:r>
              <a:rPr lang="cs-CZ" sz="1400" dirty="0" err="1" smtClean="0">
                <a:latin typeface="Trebuchet MS" pitchFamily="34" charset="0"/>
              </a:rPr>
              <a:t>colours</a:t>
            </a:r>
            <a:r>
              <a:rPr lang="cs-CZ" sz="1400" dirty="0" smtClean="0">
                <a:latin typeface="Trebuchet MS" pitchFamily="34" charset="0"/>
              </a:rPr>
              <a:t>. Jsou běžně dostupné v menších či větších </a:t>
            </a:r>
            <a:r>
              <a:rPr lang="cs-CZ" sz="1400" dirty="0" err="1" smtClean="0">
                <a:latin typeface="Trebuchet MS" pitchFamily="34" charset="0"/>
              </a:rPr>
              <a:t>uzaviratelných</a:t>
            </a:r>
            <a:r>
              <a:rPr lang="cs-CZ" sz="1400" dirty="0" smtClean="0">
                <a:latin typeface="Trebuchet MS" pitchFamily="34" charset="0"/>
              </a:rPr>
              <a:t> lahvích.</a:t>
            </a: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Za potřebí budou palety, štětinové štětce, nádobky na vodu. Jako podklad lze použít prostý kladívkový papír nebo malířské podklady upravené nátěrem latexu nebo přímo podmalbou akrylovou barvou. </a:t>
            </a:r>
            <a:endParaRPr lang="cs-CZ" sz="1400" dirty="0">
              <a:latin typeface="Trebuchet MS" pitchFamily="34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4211960" y="3645024"/>
            <a:ext cx="4464496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187624" y="645333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V plicích</a:t>
            </a:r>
            <a:endParaRPr lang="cs-CZ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latin typeface="Trebuchet MS" pitchFamily="34" charset="0"/>
              </a:rPr>
              <a:t>Téma, motivace</a:t>
            </a:r>
            <a:endParaRPr lang="cs-CZ" sz="2800" dirty="0">
              <a:latin typeface="Trebuchet MS" pitchFamily="34" charset="0"/>
            </a:endParaRPr>
          </a:p>
        </p:txBody>
      </p:sp>
      <p:sp>
        <p:nvSpPr>
          <p:cNvPr id="14" name="Zástupný symbol pro text 5"/>
          <p:cNvSpPr txBox="1">
            <a:spLocks/>
          </p:cNvSpPr>
          <p:nvPr/>
        </p:nvSpPr>
        <p:spPr>
          <a:xfrm>
            <a:off x="3995936" y="1052736"/>
            <a:ext cx="4824536" cy="5661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A jaké jsou barvy uvnitř mého těla?</a:t>
            </a: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Jak jsem přišel na svět?</a:t>
            </a:r>
          </a:p>
          <a:p>
            <a:pPr>
              <a:spcBef>
                <a:spcPct val="20000"/>
              </a:spcBef>
              <a:defRPr/>
            </a:pPr>
            <a:r>
              <a:rPr lang="cs-CZ" sz="1200" dirty="0" smtClean="0">
                <a:latin typeface="Trebuchet MS" pitchFamily="34" charset="0"/>
              </a:rPr>
              <a:t>Animace raného vývoje člověka, internetový zdroj:</a:t>
            </a:r>
            <a:br>
              <a:rPr lang="cs-CZ" sz="1200" dirty="0" smtClean="0">
                <a:latin typeface="Trebuchet MS" pitchFamily="34" charset="0"/>
              </a:rPr>
            </a:br>
            <a:r>
              <a:rPr lang="cs-CZ" sz="1200" dirty="0" smtClean="0">
                <a:hlinkClick r:id="rId2"/>
              </a:rPr>
              <a:t>http://www.</a:t>
            </a:r>
            <a:r>
              <a:rPr lang="cs-CZ" sz="1200" dirty="0" err="1" smtClean="0">
                <a:hlinkClick r:id="rId2"/>
              </a:rPr>
              <a:t>babycentre.co.uk</a:t>
            </a:r>
            <a:r>
              <a:rPr lang="cs-CZ" sz="1200" dirty="0" smtClean="0">
                <a:hlinkClick r:id="rId2"/>
              </a:rPr>
              <a:t>/v1027475/</a:t>
            </a:r>
            <a:r>
              <a:rPr lang="cs-CZ" sz="1200" dirty="0" err="1" smtClean="0">
                <a:hlinkClick r:id="rId2"/>
              </a:rPr>
              <a:t>inside</a:t>
            </a:r>
            <a:r>
              <a:rPr lang="cs-CZ" sz="1200" dirty="0" smtClean="0">
                <a:hlinkClick r:id="rId2"/>
              </a:rPr>
              <a:t>-</a:t>
            </a:r>
            <a:r>
              <a:rPr lang="cs-CZ" sz="1200" dirty="0" err="1" smtClean="0">
                <a:hlinkClick r:id="rId2"/>
              </a:rPr>
              <a:t>pregnancy</a:t>
            </a:r>
            <a:r>
              <a:rPr lang="cs-CZ" sz="1200" dirty="0" smtClean="0">
                <a:hlinkClick r:id="rId2"/>
              </a:rPr>
              <a:t>-</a:t>
            </a:r>
            <a:r>
              <a:rPr lang="cs-CZ" sz="1200" dirty="0" err="1" smtClean="0">
                <a:hlinkClick r:id="rId2"/>
              </a:rPr>
              <a:t>weeks</a:t>
            </a:r>
            <a:r>
              <a:rPr lang="cs-CZ" sz="1200" dirty="0" smtClean="0">
                <a:hlinkClick r:id="rId2"/>
              </a:rPr>
              <a:t>-1-9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Animace miminka v děloze před narozením</a:t>
            </a:r>
            <a:br>
              <a:rPr lang="cs-CZ" sz="1200" dirty="0" smtClean="0"/>
            </a:br>
            <a:r>
              <a:rPr lang="cs-CZ" sz="1200" dirty="0" smtClean="0">
                <a:hlinkClick r:id="rId3"/>
              </a:rPr>
              <a:t>http://www.</a:t>
            </a:r>
            <a:r>
              <a:rPr lang="cs-CZ" sz="1200" dirty="0" err="1" smtClean="0">
                <a:hlinkClick r:id="rId3"/>
              </a:rPr>
              <a:t>babycentre.co.uk</a:t>
            </a:r>
            <a:r>
              <a:rPr lang="cs-CZ" sz="1200" dirty="0" smtClean="0">
                <a:hlinkClick r:id="rId3"/>
              </a:rPr>
              <a:t>/v1027487/</a:t>
            </a:r>
            <a:r>
              <a:rPr lang="cs-CZ" sz="1200" dirty="0" err="1" smtClean="0">
                <a:hlinkClick r:id="rId3"/>
              </a:rPr>
              <a:t>inside</a:t>
            </a:r>
            <a:r>
              <a:rPr lang="cs-CZ" sz="1200" dirty="0" smtClean="0">
                <a:hlinkClick r:id="rId3"/>
              </a:rPr>
              <a:t>-</a:t>
            </a:r>
            <a:r>
              <a:rPr lang="cs-CZ" sz="1200" dirty="0" err="1" smtClean="0">
                <a:hlinkClick r:id="rId3"/>
              </a:rPr>
              <a:t>pregnancy</a:t>
            </a:r>
            <a:r>
              <a:rPr lang="cs-CZ" sz="1200" dirty="0" smtClean="0">
                <a:hlinkClick r:id="rId3"/>
              </a:rPr>
              <a:t>-</a:t>
            </a:r>
            <a:r>
              <a:rPr lang="cs-CZ" sz="1200" dirty="0" err="1" smtClean="0">
                <a:hlinkClick r:id="rId3"/>
              </a:rPr>
              <a:t>weeks</a:t>
            </a:r>
            <a:r>
              <a:rPr lang="cs-CZ" sz="1200" dirty="0" smtClean="0">
                <a:hlinkClick r:id="rId3"/>
              </a:rPr>
              <a:t>-28-37</a:t>
            </a:r>
            <a:endParaRPr lang="cs-CZ" sz="12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Víte, že člověku už před narozením fungují všechny orgány, že miminko využívá všechny smysly?</a:t>
            </a: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 </a:t>
            </a:r>
            <a:br>
              <a:rPr lang="cs-CZ" sz="1400" dirty="0" smtClean="0">
                <a:latin typeface="Trebuchet MS" pitchFamily="34" charset="0"/>
              </a:rPr>
            </a:br>
            <a:r>
              <a:rPr lang="cs-CZ" sz="1400" dirty="0" smtClean="0">
                <a:latin typeface="Trebuchet MS" pitchFamily="34" charset="0"/>
              </a:rPr>
              <a:t>Jak to, že se buňky umí spojovat do tkání a tkáně do orgánů a orgány do orgánových soustav?</a:t>
            </a:r>
          </a:p>
          <a:p>
            <a:pPr>
              <a:spcBef>
                <a:spcPct val="20000"/>
              </a:spcBef>
              <a:defRPr/>
            </a:pPr>
            <a:r>
              <a:rPr lang="cs-CZ" sz="1400" b="1" dirty="0" smtClean="0">
                <a:latin typeface="Trebuchet MS" pitchFamily="34" charset="0"/>
              </a:rPr>
              <a:t>Jak si představujete bezchybnou skládanku tkání svého těla aneb buňka k buňce sedá…</a:t>
            </a:r>
          </a:p>
          <a:p>
            <a:pPr>
              <a:spcBef>
                <a:spcPct val="20000"/>
              </a:spcBef>
              <a:defRPr/>
            </a:pPr>
            <a:endParaRPr lang="cs-CZ" sz="1400" b="1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400" b="1" dirty="0" smtClean="0">
                <a:latin typeface="Trebuchet MS" pitchFamily="34" charset="0"/>
              </a:rPr>
              <a:t>Povzbuďte mladší žáky, že mohou mít fantazie nejen o těle, ale třeba i o duši a lásce nevázané na vědecké poznávání biologie člověka.</a:t>
            </a:r>
          </a:p>
          <a:p>
            <a:pPr>
              <a:spcBef>
                <a:spcPct val="20000"/>
              </a:spcBef>
              <a:defRPr/>
            </a:pPr>
            <a:endParaRPr lang="cs-CZ" sz="1400" b="1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Pro ty, kteří s vlastním motivem k malbě tápají: prohlédněte si atlasy lidského těla. Podívejte se na některý díl seriálu Byl jednou jeden život.</a:t>
            </a:r>
            <a:r>
              <a:rPr lang="cs-CZ" sz="1400" b="1" dirty="0" smtClean="0">
                <a:latin typeface="Trebuchet MS" pitchFamily="34" charset="0"/>
              </a:rPr>
              <a:t/>
            </a:r>
            <a:br>
              <a:rPr lang="cs-CZ" sz="1400" b="1" dirty="0" smtClean="0">
                <a:latin typeface="Trebuchet MS" pitchFamily="34" charset="0"/>
              </a:rPr>
            </a:b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pic>
        <p:nvPicPr>
          <p:cNvPr id="8" name="Obrázek 7" descr="DSC_0190.JPG"/>
          <p:cNvPicPr>
            <a:picLocks noChangeAspect="1"/>
          </p:cNvPicPr>
          <p:nvPr/>
        </p:nvPicPr>
        <p:blipFill>
          <a:blip r:embed="rId4" cstate="print"/>
          <a:srcRect l="20075" t="9731" r="12500" b="38637"/>
          <a:stretch>
            <a:fillRect/>
          </a:stretch>
        </p:blipFill>
        <p:spPr>
          <a:xfrm rot="5400000">
            <a:off x="-1683061" y="1683058"/>
            <a:ext cx="6858001" cy="3491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1187624" y="645333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Okysličování krve</a:t>
            </a:r>
            <a:endParaRPr lang="cs-CZ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4"/>
          <p:cNvSpPr txBox="1">
            <a:spLocks/>
          </p:cNvSpPr>
          <p:nvPr/>
        </p:nvSpPr>
        <p:spPr>
          <a:xfrm>
            <a:off x="3780730" y="489074"/>
            <a:ext cx="5111750" cy="58531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noProof="0" dirty="0" smtClean="0">
                <a:latin typeface="Trebuchet MS" pitchFamily="34" charset="0"/>
              </a:rPr>
              <a:t>Technologický a metodický p</a:t>
            </a: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ostup v   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Zástupný symbol pro text 5"/>
          <p:cNvSpPr txBox="1">
            <a:spLocks/>
          </p:cNvSpPr>
          <p:nvPr/>
        </p:nvSpPr>
        <p:spPr>
          <a:xfrm>
            <a:off x="4057600" y="2111770"/>
            <a:ext cx="4752527" cy="5061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400" dirty="0" smtClean="0">
                <a:latin typeface="Trebuchet MS" pitchFamily="34" charset="0"/>
              </a:rPr>
              <a:t>Žáci zahájí malbu akrylem podmalbou širokými štětci. Malíři využívají krycích schopností akrylových barev. Mohou přemalovávat podmalbu a po zaschnutí přidávat další a další barevné vrstvy. Štětci nezanechávají suché stopy. Pro lazurní malování použijí vlasové štětce.</a:t>
            </a: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</p:txBody>
      </p:sp>
      <p:sp>
        <p:nvSpPr>
          <p:cNvPr id="7" name="Krychle 6"/>
          <p:cNvSpPr/>
          <p:nvPr/>
        </p:nvSpPr>
        <p:spPr>
          <a:xfrm rot="5400000">
            <a:off x="5724128" y="1124744"/>
            <a:ext cx="216024" cy="216024"/>
          </a:xfrm>
          <a:prstGeom prst="cub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DSC_0197.JPG"/>
          <p:cNvPicPr>
            <a:picLocks noChangeAspect="1"/>
          </p:cNvPicPr>
          <p:nvPr/>
        </p:nvPicPr>
        <p:blipFill>
          <a:blip r:embed="rId2" cstate="print"/>
          <a:srcRect l="31100" t="1440" r="38828" b="9731"/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ovéPole 12"/>
          <p:cNvSpPr txBox="1"/>
          <p:nvPr/>
        </p:nvSpPr>
        <p:spPr>
          <a:xfrm>
            <a:off x="1187624" y="645333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Žaludeční sliznice</a:t>
            </a:r>
            <a:endParaRPr lang="cs-CZ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5"/>
          <p:cNvSpPr txBox="1">
            <a:spLocks/>
          </p:cNvSpPr>
          <p:nvPr/>
        </p:nvSpPr>
        <p:spPr>
          <a:xfrm>
            <a:off x="4057600" y="1124744"/>
            <a:ext cx="4906888" cy="5061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Pro finální úpravu použít malířské laky.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Pro ú</a:t>
            </a:r>
            <a:r>
              <a:rPr lang="cs-CZ" sz="1400" noProof="0" dirty="0" smtClean="0">
                <a:latin typeface="Trebuchet MS" pitchFamily="34" charset="0"/>
              </a:rPr>
              <a:t>klid platí ponaučení o rychlém usychání akrylových barev. </a:t>
            </a:r>
            <a:r>
              <a:rPr lang="cs-CZ" sz="1400" dirty="0" smtClean="0">
                <a:latin typeface="Trebuchet MS" pitchFamily="34" charset="0"/>
              </a:rPr>
              <a:t>Akrylová malba není po zaschnutí už více vodou rozpustná.</a:t>
            </a:r>
            <a:endParaRPr lang="cs-CZ" sz="1400" noProof="0" dirty="0" smtClean="0">
              <a:latin typeface="Trebuchet M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</p:txBody>
      </p:sp>
      <p:pic>
        <p:nvPicPr>
          <p:cNvPr id="5" name="Obrázek 4" descr="DSC_0194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68112" t="23813" r="5113" b="55892"/>
          <a:stretch>
            <a:fillRect/>
          </a:stretch>
        </p:blipFill>
        <p:spPr>
          <a:xfrm rot="16200000">
            <a:off x="-1737319" y="1700808"/>
            <a:ext cx="6858000" cy="3456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1187624" y="645333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Zubní sklovina a nerv</a:t>
            </a:r>
            <a:endParaRPr lang="cs-CZ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SC_0297.JPG"/>
          <p:cNvPicPr>
            <a:picLocks noChangeAspect="1"/>
          </p:cNvPicPr>
          <p:nvPr/>
        </p:nvPicPr>
        <p:blipFill>
          <a:blip r:embed="rId2" cstate="print"/>
          <a:srcRect l="6650" r="452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660232" y="6381328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Mandle v krku</a:t>
            </a:r>
            <a:endParaRPr lang="cs-CZ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94.JPG"/>
          <p:cNvPicPr>
            <a:picLocks noChangeAspect="1"/>
          </p:cNvPicPr>
          <p:nvPr/>
        </p:nvPicPr>
        <p:blipFill>
          <a:blip r:embed="rId2" cstate="print"/>
          <a:srcRect l="20317" t="49041" r="54551" b="22628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_0464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16403" t="17136" r="17117" b="78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202</Words>
  <Application>Microsoft Office PowerPoint</Application>
  <PresentationFormat>Předvádění na obrazovce (4:3)</PresentationFormat>
  <Paragraphs>49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sady Office</vt:lpstr>
      <vt:lpstr>Prezentace aplikace PowerPoint</vt:lpstr>
      <vt:lpstr>MALBA AKRYLOVÝMI BARVAMI téma: Jak funguje lidské tělo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zzz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zzz</dc:creator>
  <cp:lastModifiedBy>Jaroslav Polášek</cp:lastModifiedBy>
  <cp:revision>208</cp:revision>
  <dcterms:created xsi:type="dcterms:W3CDTF">2013-04-02T16:48:16Z</dcterms:created>
  <dcterms:modified xsi:type="dcterms:W3CDTF">2013-07-23T09:03:30Z</dcterms:modified>
</cp:coreProperties>
</file>