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0" r:id="rId5"/>
    <p:sldId id="266" r:id="rId6"/>
    <p:sldId id="261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hmyz.naturfoto.cz/brouci.html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74650"/>
            <a:ext cx="65913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Obdélník 3"/>
          <p:cNvSpPr>
            <a:spLocks noChangeArrowheads="1"/>
          </p:cNvSpPr>
          <p:nvPr/>
        </p:nvSpPr>
        <p:spPr bwMode="auto">
          <a:xfrm>
            <a:off x="1889125" y="1641475"/>
            <a:ext cx="5473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>
                <a:latin typeface="Trebuchet MS" pitchFamily="34" charset="0"/>
              </a:rPr>
              <a:t>Základní škola Sedmikráska, o.p.s.</a:t>
            </a:r>
          </a:p>
          <a:p>
            <a:pPr algn="ctr"/>
            <a:r>
              <a:rPr lang="cs-CZ" dirty="0" err="1">
                <a:latin typeface="Trebuchet MS" pitchFamily="34" charset="0"/>
              </a:rPr>
              <a:t>Bezručova</a:t>
            </a:r>
            <a:r>
              <a:rPr lang="cs-CZ" dirty="0">
                <a:latin typeface="Trebuchet MS" pitchFamily="34" charset="0"/>
              </a:rPr>
              <a:t> 293, 756 61 Rožnov pod Radhoštěm</a:t>
            </a:r>
          </a:p>
        </p:txBody>
      </p:sp>
      <p:sp>
        <p:nvSpPr>
          <p:cNvPr id="2052" name="Obdélník 4"/>
          <p:cNvSpPr>
            <a:spLocks noChangeArrowheads="1"/>
          </p:cNvSpPr>
          <p:nvPr/>
        </p:nvSpPr>
        <p:spPr bwMode="auto">
          <a:xfrm>
            <a:off x="2702128" y="2639814"/>
            <a:ext cx="399218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dirty="0" smtClean="0">
                <a:latin typeface="Trebuchet MS" pitchFamily="34" charset="0"/>
              </a:rPr>
              <a:t>VÝTVARNÉ TECHNIKY</a:t>
            </a:r>
          </a:p>
          <a:p>
            <a:pPr algn="ctr"/>
            <a:r>
              <a:rPr lang="cs-CZ" sz="3200" dirty="0" smtClean="0">
                <a:latin typeface="Trebuchet MS" pitchFamily="34" charset="0"/>
              </a:rPr>
              <a:t> Plastická malba</a:t>
            </a:r>
            <a:endParaRPr lang="cs-CZ" sz="3200" dirty="0">
              <a:latin typeface="Trebuchet MS" pitchFamily="34" charset="0"/>
            </a:endParaRPr>
          </a:p>
        </p:txBody>
      </p:sp>
      <p:sp>
        <p:nvSpPr>
          <p:cNvPr id="2053" name="Obdélník 5"/>
          <p:cNvSpPr>
            <a:spLocks noChangeArrowheads="1"/>
          </p:cNvSpPr>
          <p:nvPr/>
        </p:nvSpPr>
        <p:spPr bwMode="auto">
          <a:xfrm>
            <a:off x="2195513" y="3789363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>
                <a:latin typeface="Trebuchet MS" pitchFamily="34" charset="0"/>
              </a:rPr>
              <a:t>Autor:  </a:t>
            </a:r>
            <a:r>
              <a:rPr lang="cs-CZ" dirty="0" smtClean="0">
                <a:latin typeface="Trebuchet MS" pitchFamily="34" charset="0"/>
              </a:rPr>
              <a:t>Lucie Oharková</a:t>
            </a:r>
            <a:endParaRPr lang="cs-CZ" dirty="0">
              <a:latin typeface="Trebuchet MS" pitchFamily="34" charset="0"/>
            </a:endParaRPr>
          </a:p>
          <a:p>
            <a:pPr algn="ctr"/>
            <a:r>
              <a:rPr lang="cs-CZ" dirty="0">
                <a:latin typeface="Trebuchet MS" pitchFamily="34" charset="0"/>
              </a:rPr>
              <a:t>Název:  </a:t>
            </a:r>
            <a:r>
              <a:rPr lang="cs-CZ" dirty="0" smtClean="0">
                <a:latin typeface="Trebuchet MS" pitchFamily="34" charset="0"/>
              </a:rPr>
              <a:t>VY_32_INOVACE_VV_05_02_VÝTVARNÉ TECHNIKY</a:t>
            </a:r>
            <a:endParaRPr lang="cs-CZ" dirty="0">
              <a:latin typeface="Trebuchet MS" pitchFamily="34" charset="0"/>
            </a:endParaRPr>
          </a:p>
          <a:p>
            <a:pPr algn="ctr"/>
            <a:r>
              <a:rPr lang="cs-CZ" dirty="0" smtClean="0">
                <a:latin typeface="Trebuchet MS" pitchFamily="34" charset="0"/>
              </a:rPr>
              <a:t>Vzdělávací oblast:   Umění a kultura</a:t>
            </a:r>
            <a:endParaRPr lang="cs-CZ" dirty="0">
              <a:latin typeface="Trebuchet MS" pitchFamily="34" charset="0"/>
            </a:endParaRPr>
          </a:p>
        </p:txBody>
      </p:sp>
      <p:sp>
        <p:nvSpPr>
          <p:cNvPr id="2054" name="Obdélník 6"/>
          <p:cNvSpPr>
            <a:spLocks noChangeArrowheads="1"/>
          </p:cNvSpPr>
          <p:nvPr/>
        </p:nvSpPr>
        <p:spPr bwMode="auto">
          <a:xfrm>
            <a:off x="2339975" y="5516563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latin typeface="Trebuchet MS" pitchFamily="34" charset="0"/>
              </a:rPr>
              <a:t>Projekt Sedmikráska</a:t>
            </a:r>
          </a:p>
          <a:p>
            <a:pPr algn="ctr"/>
            <a:r>
              <a:rPr lang="cs-CZ">
                <a:latin typeface="Trebuchet MS" pitchFamily="34" charset="0"/>
              </a:rPr>
              <a:t>CZ.1.07/1.4.00/21.3812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5620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71500" y="-27384"/>
            <a:ext cx="9715500" cy="68853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rebuchet MS" pitchFamily="34" charset="0"/>
              </a:rPr>
              <a:t>PLASTICKÁ MALBA</a:t>
            </a:r>
            <a:r>
              <a:rPr lang="cs-CZ" sz="3200" dirty="0" smtClean="0">
                <a:latin typeface="Trebuchet MS" pitchFamily="34" charset="0"/>
              </a:rPr>
              <a:t/>
            </a:r>
            <a:br>
              <a:rPr lang="cs-CZ" sz="3200" dirty="0" smtClean="0">
                <a:latin typeface="Trebuchet MS" pitchFamily="34" charset="0"/>
              </a:rPr>
            </a:br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téma:</a:t>
            </a:r>
            <a:r>
              <a:rPr lang="cs-CZ" sz="3200" dirty="0" smtClean="0">
                <a:latin typeface="Trebuchet MS" pitchFamily="34" charset="0"/>
              </a:rPr>
              <a:t> </a:t>
            </a:r>
            <a:r>
              <a:rPr lang="cs-CZ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Hmyz pod lupou</a:t>
            </a:r>
            <a:endParaRPr lang="cs-CZ" sz="3200" i="1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07704" y="3332584"/>
            <a:ext cx="5360640" cy="528464"/>
          </a:xfrm>
        </p:spPr>
        <p:txBody>
          <a:bodyPr/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vzdělávací obor:    </a:t>
            </a:r>
            <a:r>
              <a:rPr lang="cs-CZ" sz="1800" dirty="0" smtClean="0">
                <a:solidFill>
                  <a:schemeClr val="tx1"/>
                </a:solidFill>
                <a:latin typeface="Trebuchet MS" pitchFamily="34" charset="0"/>
              </a:rPr>
              <a:t>Výtvarná výchova</a:t>
            </a:r>
            <a:r>
              <a:rPr lang="cs-CZ" sz="1800" smtClean="0">
                <a:solidFill>
                  <a:schemeClr val="tx1"/>
                </a:solidFill>
                <a:latin typeface="Trebuchet MS" pitchFamily="34" charset="0"/>
              </a:rPr>
              <a:t>, I</a:t>
            </a:r>
            <a:r>
              <a:rPr lang="cs-CZ" sz="1800" dirty="0" smtClean="0">
                <a:solidFill>
                  <a:schemeClr val="tx1"/>
                </a:solidFill>
                <a:latin typeface="Trebuchet MS" pitchFamily="34" charset="0"/>
              </a:rPr>
              <a:t>. st. ZŠ</a:t>
            </a:r>
            <a:endParaRPr lang="cs-CZ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11760" y="47971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itchFamily="34" charset="0"/>
              </a:rPr>
              <a:t>Prezentace nabízející učitelům VV metodický i technologický postup. Obsahuje ukázky detailů i celek prací </a:t>
            </a:r>
            <a:r>
              <a:rPr lang="cs-CZ" sz="1400" smtClean="0">
                <a:latin typeface="Trebuchet MS" pitchFamily="34" charset="0"/>
              </a:rPr>
              <a:t>žáků 5.třídy</a:t>
            </a:r>
            <a:r>
              <a:rPr lang="cs-CZ" sz="1400" dirty="0" smtClean="0">
                <a:latin typeface="Trebuchet MS" pitchFamily="34" charset="0"/>
              </a:rPr>
              <a:t>.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47664" y="47971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anotace: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79912" y="404664"/>
            <a:ext cx="5147246" cy="6381327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>
                <a:latin typeface="Trebuchet MS" pitchFamily="34" charset="0"/>
              </a:rPr>
              <a:t>Technika, materiál a pomůcky</a:t>
            </a:r>
          </a:p>
          <a:p>
            <a:endParaRPr lang="cs-CZ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Plastické nátěry z olejových a syntetických hmot jsou využívány pod názvem </a:t>
            </a:r>
            <a:r>
              <a:rPr lang="cs-CZ" sz="1400" b="1" dirty="0" smtClean="0">
                <a:latin typeface="Trebuchet MS" pitchFamily="34" charset="0"/>
              </a:rPr>
              <a:t>linkrusta</a:t>
            </a:r>
            <a:r>
              <a:rPr lang="cs-CZ" sz="1400" dirty="0" smtClean="0">
                <a:latin typeface="Trebuchet MS" pitchFamily="34" charset="0"/>
              </a:rPr>
              <a:t> v malířství - natěračství.</a:t>
            </a:r>
          </a:p>
          <a:p>
            <a:pPr>
              <a:buNone/>
            </a:pPr>
            <a:endParaRPr lang="cs-CZ" sz="1400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Linkrustu jako jednobarevný omyvatelný nátěr s oblibou používají malíři na školních chodbách. Pokud jsou takové nátěry právě u Vás, žáci si je mohou zkusit ohmatat. Zjistit hloubku jejich struktury a získat praktickou představu o základu plastické malby. </a:t>
            </a: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</a:t>
            </a: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Ve světě uměleckého řemesla je známý jednoduchý postup jak dosáhnout plasticity malby pomocí krytu sestávajícího se z plnidla – </a:t>
            </a:r>
            <a:r>
              <a:rPr lang="cs-CZ" sz="1400" b="1" dirty="0" smtClean="0">
                <a:latin typeface="Trebuchet MS" pitchFamily="34" charset="0"/>
              </a:rPr>
              <a:t>plavené křídy</a:t>
            </a:r>
            <a:r>
              <a:rPr lang="cs-CZ" sz="1400" dirty="0" smtClean="0">
                <a:latin typeface="Trebuchet MS" pitchFamily="34" charset="0"/>
              </a:rPr>
              <a:t> a pojidla – </a:t>
            </a:r>
            <a:r>
              <a:rPr lang="cs-CZ" sz="1400" b="1" dirty="0" smtClean="0">
                <a:latin typeface="Trebuchet MS" pitchFamily="34" charset="0"/>
              </a:rPr>
              <a:t>Latexu, </a:t>
            </a:r>
            <a:r>
              <a:rPr lang="cs-CZ" sz="1400" dirty="0" smtClean="0">
                <a:latin typeface="Trebuchet MS" pitchFamily="34" charset="0"/>
              </a:rPr>
              <a:t>na který se maluje. Opět lze říci, že se jedná o </a:t>
            </a:r>
            <a:r>
              <a:rPr lang="cs-CZ" sz="1400" b="1" dirty="0" smtClean="0">
                <a:latin typeface="Trebuchet MS" pitchFamily="34" charset="0"/>
              </a:rPr>
              <a:t>linkrustu</a:t>
            </a:r>
            <a:r>
              <a:rPr lang="cs-CZ" sz="1400" dirty="0" smtClean="0">
                <a:latin typeface="Trebuchet MS" pitchFamily="34" charset="0"/>
              </a:rPr>
              <a:t>. Tentokrát však není cílem dosáhnout jednolité struktury jako u nátěrů, naopak co největších reliéfních kontrastů a zajímavé kompozice a barevnosti.</a:t>
            </a:r>
          </a:p>
          <a:p>
            <a:pPr>
              <a:buNone/>
            </a:pPr>
            <a:endParaRPr lang="cs-CZ" sz="1400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Pro využití této působivé malířské techniky ve škole nejsou nutné speciální pomůcky. Lze použít běžné špachtle, příborové lžičky, nože, špejle atd.. Malujeme olejovými barvami (</a:t>
            </a:r>
            <a:r>
              <a:rPr lang="cs-CZ" sz="1400" dirty="0" err="1" smtClean="0">
                <a:latin typeface="Trebuchet MS" pitchFamily="34" charset="0"/>
              </a:rPr>
              <a:t>ředítkem</a:t>
            </a:r>
            <a:r>
              <a:rPr lang="cs-CZ" sz="1400" dirty="0" smtClean="0">
                <a:latin typeface="Trebuchet MS" pitchFamily="34" charset="0"/>
              </a:rPr>
              <a:t> je Terpentýn nebo lněný olej). Plavená křída, bílý Latex a ostatní materiál je běžně dostupný v obchodech.</a:t>
            </a:r>
            <a:endParaRPr lang="cs-CZ" sz="1400" dirty="0">
              <a:latin typeface="Trebuchet MS" pitchFamily="34" charset="0"/>
            </a:endParaRPr>
          </a:p>
        </p:txBody>
      </p:sp>
      <p:pic>
        <p:nvPicPr>
          <p:cNvPr id="23" name="Obrázek 22" descr="IMG_9399.JPG"/>
          <p:cNvPicPr>
            <a:picLocks noChangeAspect="1"/>
          </p:cNvPicPr>
          <p:nvPr/>
        </p:nvPicPr>
        <p:blipFill>
          <a:blip r:embed="rId2" cstate="print"/>
          <a:srcRect r="78749" b="59838"/>
          <a:stretch>
            <a:fillRect/>
          </a:stretch>
        </p:blipFill>
        <p:spPr>
          <a:xfrm>
            <a:off x="0" y="-27384"/>
            <a:ext cx="3491880" cy="6885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Přímá spojovací čára 7"/>
          <p:cNvCxnSpPr/>
          <p:nvPr/>
        </p:nvCxnSpPr>
        <p:spPr>
          <a:xfrm>
            <a:off x="4211960" y="3501008"/>
            <a:ext cx="4464496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latin typeface="Trebuchet MS" pitchFamily="34" charset="0"/>
              </a:rPr>
              <a:t>Téma, motivace</a:t>
            </a:r>
            <a:endParaRPr lang="cs-CZ" sz="2800" dirty="0">
              <a:latin typeface="Trebuchet MS" pitchFamily="34" charset="0"/>
            </a:endParaRPr>
          </a:p>
        </p:txBody>
      </p:sp>
      <p:sp>
        <p:nvSpPr>
          <p:cNvPr id="14" name="Zástupný symbol pro text 5"/>
          <p:cNvSpPr txBox="1">
            <a:spLocks/>
          </p:cNvSpPr>
          <p:nvPr/>
        </p:nvSpPr>
        <p:spPr>
          <a:xfrm>
            <a:off x="3995936" y="1196752"/>
            <a:ext cx="4248472" cy="4979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Pozorujte lupou hmyz přímo v přírodě.</a:t>
            </a:r>
          </a:p>
          <a:p>
            <a:pPr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Prohlédněte si na internetu přístupné makrofotografie z říše hmyzu.</a:t>
            </a: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hlinkClick r:id="rId2"/>
              </a:rPr>
              <a:t>http://hmyz.</a:t>
            </a:r>
            <a:r>
              <a:rPr lang="cs-CZ" sz="1400" dirty="0" err="1" smtClean="0">
                <a:hlinkClick r:id="rId2"/>
              </a:rPr>
              <a:t>naturfoto.cz</a:t>
            </a:r>
            <a:r>
              <a:rPr lang="cs-CZ" sz="1400" dirty="0" smtClean="0">
                <a:hlinkClick r:id="rId2"/>
              </a:rPr>
              <a:t>/brouci.</a:t>
            </a:r>
            <a:r>
              <a:rPr lang="cs-CZ" sz="1400" dirty="0" err="1" smtClean="0">
                <a:hlinkClick r:id="rId2"/>
              </a:rPr>
              <a:t>html</a:t>
            </a:r>
            <a:endParaRPr lang="cs-CZ" sz="1400" b="1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Fotografie z těchto stránek můžou posloužit k volnému prohlížení, jako školní pomůcky na školních výletech, k poznávání a určování krás naší přírody…</a:t>
            </a:r>
            <a:endParaRPr lang="cs-CZ" sz="11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Najděte si k prostudování zajímavého brouka v encyklopedii, obrázek vícenásobně zvětšete pomocí kopírky. </a:t>
            </a:r>
          </a:p>
          <a:p>
            <a:pPr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pic>
        <p:nvPicPr>
          <p:cNvPr id="6" name="Obrázek 5" descr="IMG_9400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22050" t="11150" r="16925" b="8001"/>
          <a:stretch>
            <a:fillRect/>
          </a:stretch>
        </p:blipFill>
        <p:spPr>
          <a:xfrm>
            <a:off x="0" y="-1"/>
            <a:ext cx="3450953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Přímá spojovací čára 6"/>
          <p:cNvCxnSpPr/>
          <p:nvPr/>
        </p:nvCxnSpPr>
        <p:spPr>
          <a:xfrm>
            <a:off x="4067944" y="2420888"/>
            <a:ext cx="4032448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9390.JPG"/>
          <p:cNvPicPr>
            <a:picLocks noChangeAspect="1"/>
          </p:cNvPicPr>
          <p:nvPr/>
        </p:nvPicPr>
        <p:blipFill>
          <a:blip r:embed="rId2" cstate="print"/>
          <a:srcRect l="65397" t="2073" r="-799" b="666"/>
          <a:stretch>
            <a:fillRect/>
          </a:stretch>
        </p:blipFill>
        <p:spPr>
          <a:xfrm>
            <a:off x="-36512" y="0"/>
            <a:ext cx="374441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Zástupný symbol pro obsah 4"/>
          <p:cNvSpPr txBox="1">
            <a:spLocks/>
          </p:cNvSpPr>
          <p:nvPr/>
        </p:nvSpPr>
        <p:spPr>
          <a:xfrm>
            <a:off x="3780730" y="96167"/>
            <a:ext cx="5111750" cy="5853113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noProof="0" dirty="0" smtClean="0">
                <a:latin typeface="Trebuchet MS" pitchFamily="34" charset="0"/>
              </a:rPr>
              <a:t>Technologický a metodický p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ostup  v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Zástupný symbol pro text 5"/>
          <p:cNvSpPr txBox="1">
            <a:spLocks/>
          </p:cNvSpPr>
          <p:nvPr/>
        </p:nvSpPr>
        <p:spPr>
          <a:xfrm>
            <a:off x="4057600" y="1247674"/>
            <a:ext cx="4752527" cy="561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400" dirty="0" smtClean="0">
                <a:latin typeface="Trebuchet MS" pitchFamily="34" charset="0"/>
              </a:rPr>
              <a:t>Žáci si měkkou tužkou nakreslí přípravné skici na </a:t>
            </a:r>
            <a:r>
              <a:rPr lang="cs-CZ" sz="1400" dirty="0" err="1" smtClean="0">
                <a:latin typeface="Trebuchet MS" pitchFamily="34" charset="0"/>
              </a:rPr>
              <a:t>náčtkový</a:t>
            </a:r>
            <a:r>
              <a:rPr lang="cs-CZ" sz="1400" dirty="0" smtClean="0">
                <a:latin typeface="Trebuchet MS" pitchFamily="34" charset="0"/>
              </a:rPr>
              <a:t> papír. Formát papíru by měl odpovídat formátu sololitu nebo lepenky, na kterou budou linkrustu realizovat.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Savost podkladu upraví nátěrem Latexu.</a:t>
            </a:r>
            <a:r>
              <a:rPr kumimoji="0" lang="cs-CZ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 Po zaschnutí nátěru</a:t>
            </a:r>
            <a:r>
              <a:rPr lang="cs-CZ" sz="1400" dirty="0" smtClean="0">
                <a:latin typeface="Trebuchet MS" pitchFamily="34" charset="0"/>
              </a:rPr>
              <a:t> přenesou skicu s </a:t>
            </a:r>
            <a:r>
              <a:rPr kumimoji="0" lang="cs-CZ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použitím kopírovacího papíru.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V dalším kroku je potřeba v miskách rozetřít a rozmíchat směs Latexu a plavené křídy do skupenství blízkého zubní pastě. Pro ovlivnění struktury malířského krytu je možné do některých misek přidat ostřivo například: piliny nebo písek.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Nanášení krytu a proces jeho vysychání probíhá na vodorovné podložce. Plastickou vrstvu malíři nanáší a tvarují pouze do tvaru navrhovaného brouka nebo jeho části. Umocní tak kontrast mezi hmyzem a plošným pozadím.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Před vlastní malbou je nutné upravit savost krytu dalším latexovým nátěrem nebo naředěným disperzním lepidlem (Herkules).</a:t>
            </a: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  <p:sp>
        <p:nvSpPr>
          <p:cNvPr id="6" name="Krychle 5"/>
          <p:cNvSpPr/>
          <p:nvPr/>
        </p:nvSpPr>
        <p:spPr>
          <a:xfrm rot="5400000">
            <a:off x="5868144" y="764704"/>
            <a:ext cx="216024" cy="216024"/>
          </a:xfrm>
          <a:prstGeom prst="cub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text 5"/>
          <p:cNvSpPr txBox="1">
            <a:spLocks/>
          </p:cNvSpPr>
          <p:nvPr/>
        </p:nvSpPr>
        <p:spPr>
          <a:xfrm>
            <a:off x="3995936" y="620688"/>
            <a:ext cx="4824536" cy="599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400" dirty="0" smtClean="0">
                <a:latin typeface="Trebuchet MS" pitchFamily="34" charset="0"/>
              </a:rPr>
              <a:t>Rozdělování olejových barev na palety vyžaduje náš dohled, aby nedošlo k zbytečnému plýtvání. Povzbuzujeme žáky k míchání barev, které nanáší štětinovými štětci na zaschlý kryt. Efekt plastičnosti výjevu zdůrazní vytření barvy z vystouplých míst. Prosvětlení nejvyšších míst reliéfu bude o to intenzivnější, pokud malíři hadřík namočí ve lněném oleji nebo terpentýnu. Tvar hmyzu přesně vymezí barva pozadí - ideálně v barevné opozici.</a:t>
            </a:r>
            <a:endParaRPr lang="cs-CZ" sz="1400" smtClean="0">
              <a:latin typeface="Trebuchet M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400" dirty="0" smtClean="0">
                <a:latin typeface="Trebuchet MS" pitchFamily="34" charset="0"/>
              </a:rPr>
              <a:t>Pro práci s olejovými barvami platí, že nemají přijít do styku s pokožkou (rukavice). Když se tak stane, žáci nepoužijí ředidla nebo terpentýn, ale barvu z rukou odstraní tekutým mýdlem vytlačeným přímo ze zásobníku. Voda se k mýdlu nepřidává – olejové barvy nejsou v emulzi mýdla a vody rozpustné! Teprve na konec očisty si žáci pod proudem vody spláchnou hustou znečištěnou mýdlovou pěnu, která do sebe rozptýlila zbytky barvy.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400" dirty="0" smtClean="0">
                <a:latin typeface="Trebuchet MS" pitchFamily="34" charset="0"/>
              </a:rPr>
              <a:t>Stejný postup děti použijí pro vyčištění štětců a palety. Dbáme na důkladný úklid pracovního místa.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Zasychání přípravných nátěrů, krytu a finální vrstvy olejových barev je dlouhodobější proces. Nelze počítat s realizací linkrusty v jediném výukovém bloku, ani s okamžitou instalací obrazů po jejich dokončení.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  <p:pic>
        <p:nvPicPr>
          <p:cNvPr id="7" name="Obrázek 6" descr="IMG_9391.JPG"/>
          <p:cNvPicPr>
            <a:picLocks noChangeAspect="1"/>
          </p:cNvPicPr>
          <p:nvPr/>
        </p:nvPicPr>
        <p:blipFill>
          <a:blip r:embed="rId2" cstate="print"/>
          <a:srcRect l="6513" r="58662"/>
          <a:stretch>
            <a:fillRect/>
          </a:stretch>
        </p:blipFill>
        <p:spPr>
          <a:xfrm>
            <a:off x="-36512" y="0"/>
            <a:ext cx="358239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IMG_9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1410"/>
          <a:stretch>
            <a:fillRect/>
          </a:stretch>
        </p:blipFill>
        <p:spPr>
          <a:xfrm>
            <a:off x="0" y="-1"/>
            <a:ext cx="9144000" cy="6881156"/>
          </a:xfrm>
          <a:solidFill>
            <a:srgbClr val="C00000"/>
          </a:solidFill>
          <a:ln w="635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Elipsa 5"/>
          <p:cNvSpPr/>
          <p:nvPr/>
        </p:nvSpPr>
        <p:spPr>
          <a:xfrm>
            <a:off x="5652120" y="4653136"/>
            <a:ext cx="72008" cy="72008"/>
          </a:xfrm>
          <a:prstGeom prst="ellipse">
            <a:avLst/>
          </a:prstGeom>
          <a:solidFill>
            <a:srgbClr val="7A0000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940152" y="4653136"/>
            <a:ext cx="72008" cy="72008"/>
          </a:xfrm>
          <a:prstGeom prst="ellipse">
            <a:avLst/>
          </a:prstGeom>
          <a:solidFill>
            <a:srgbClr val="7A0000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 flipV="1">
            <a:off x="6228184" y="4653133"/>
            <a:ext cx="45719" cy="72010"/>
          </a:xfrm>
          <a:prstGeom prst="ellipse">
            <a:avLst/>
          </a:prstGeom>
          <a:solidFill>
            <a:srgbClr val="7A0000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 flipH="1" flipV="1">
            <a:off x="5398761" y="4653135"/>
            <a:ext cx="45719" cy="45719"/>
          </a:xfrm>
          <a:prstGeom prst="ellipse">
            <a:avLst/>
          </a:prstGeom>
          <a:solidFill>
            <a:srgbClr val="7A0000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9392.JPG"/>
          <p:cNvPicPr>
            <a:picLocks noChangeAspect="1"/>
          </p:cNvPicPr>
          <p:nvPr/>
        </p:nvPicPr>
        <p:blipFill>
          <a:blip r:embed="rId2" cstate="print"/>
          <a:srcRect l="4423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_0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3901683" cy="2594203"/>
          </a:xfrm>
          <a:prstGeom prst="rect">
            <a:avLst/>
          </a:prstGeom>
        </p:spPr>
      </p:pic>
      <p:pic>
        <p:nvPicPr>
          <p:cNvPr id="4" name="Obrázek 3" descr="DSC_0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492896"/>
            <a:ext cx="3923929" cy="2608995"/>
          </a:xfrm>
          <a:prstGeom prst="rect">
            <a:avLst/>
          </a:prstGeom>
        </p:spPr>
      </p:pic>
      <p:sp>
        <p:nvSpPr>
          <p:cNvPr id="6" name="TextovéPole 3"/>
          <p:cNvSpPr txBox="1"/>
          <p:nvPr/>
        </p:nvSpPr>
        <p:spPr>
          <a:xfrm>
            <a:off x="-364630" y="5301208"/>
            <a:ext cx="4432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100" dirty="0" smtClean="0">
                <a:latin typeface="Trebuchet MS" pitchFamily="34" charset="0"/>
              </a:rPr>
              <a:t>Nebyly použity obrázky z externích zdrojů.</a:t>
            </a:r>
          </a:p>
          <a:p>
            <a:pPr algn="r"/>
            <a:r>
              <a:rPr lang="cs-CZ" sz="1100" spc="-60" dirty="0" smtClean="0">
                <a:latin typeface="Trebuchet MS" pitchFamily="34" charset="0"/>
              </a:rPr>
              <a:t>Autory obrazně vizuálních vyjádření jsou žáci ZŠ Sedmikráska o.p.s..</a:t>
            </a:r>
            <a:endParaRPr lang="cs-CZ" sz="1100" spc="-6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492</Words>
  <Application>Microsoft Office PowerPoint</Application>
  <PresentationFormat>Předvádění na obrazovce (4:3)</PresentationFormat>
  <Paragraphs>50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sady Office</vt:lpstr>
      <vt:lpstr>Prezentace aplikace PowerPoint</vt:lpstr>
      <vt:lpstr>PLASTICKÁ MALBA téma: Hmyz pod lupou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zzz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zzz</dc:creator>
  <cp:lastModifiedBy>Jaroslav Polášek</cp:lastModifiedBy>
  <cp:revision>119</cp:revision>
  <dcterms:created xsi:type="dcterms:W3CDTF">2013-04-02T16:48:16Z</dcterms:created>
  <dcterms:modified xsi:type="dcterms:W3CDTF">2013-07-23T09:01:33Z</dcterms:modified>
</cp:coreProperties>
</file>