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74650"/>
            <a:ext cx="65913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Obdélník 3"/>
          <p:cNvSpPr>
            <a:spLocks noChangeArrowheads="1"/>
          </p:cNvSpPr>
          <p:nvPr/>
        </p:nvSpPr>
        <p:spPr bwMode="auto">
          <a:xfrm>
            <a:off x="1889125" y="1641475"/>
            <a:ext cx="5473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>
                <a:latin typeface="Trebuchet MS" pitchFamily="34" charset="0"/>
              </a:rPr>
              <a:t>Základní škola Sedmikráska, o.p.s.</a:t>
            </a:r>
          </a:p>
          <a:p>
            <a:pPr algn="ctr"/>
            <a:r>
              <a:rPr lang="cs-CZ" dirty="0" err="1">
                <a:latin typeface="Trebuchet MS" pitchFamily="34" charset="0"/>
              </a:rPr>
              <a:t>Bezručova</a:t>
            </a:r>
            <a:r>
              <a:rPr lang="cs-CZ" dirty="0">
                <a:latin typeface="Trebuchet MS" pitchFamily="34" charset="0"/>
              </a:rPr>
              <a:t> 293, 756 61 Rožnov pod Radhoštěm</a:t>
            </a:r>
          </a:p>
        </p:txBody>
      </p:sp>
      <p:sp>
        <p:nvSpPr>
          <p:cNvPr id="2052" name="Obdélník 4"/>
          <p:cNvSpPr>
            <a:spLocks noChangeArrowheads="1"/>
          </p:cNvSpPr>
          <p:nvPr/>
        </p:nvSpPr>
        <p:spPr bwMode="auto">
          <a:xfrm>
            <a:off x="1129775" y="2420888"/>
            <a:ext cx="713689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dirty="0" smtClean="0">
                <a:latin typeface="Trebuchet MS" pitchFamily="34" charset="0"/>
              </a:rPr>
              <a:t>VÝTVARNÉ TECHNIKY</a:t>
            </a:r>
          </a:p>
          <a:p>
            <a:pPr algn="ctr"/>
            <a:r>
              <a:rPr lang="cs-CZ" sz="3600" dirty="0" smtClean="0">
                <a:latin typeface="Trebuchet MS" pitchFamily="34" charset="0"/>
              </a:rPr>
              <a:t> </a:t>
            </a:r>
            <a:r>
              <a:rPr lang="cs-CZ" sz="2400" dirty="0" smtClean="0">
                <a:latin typeface="Trebuchet MS" pitchFamily="34" charset="0"/>
              </a:rPr>
              <a:t>Příprava jednoduchých podkladů k malbě, kresbě</a:t>
            </a:r>
            <a:br>
              <a:rPr lang="cs-CZ" sz="2400" dirty="0" smtClean="0">
                <a:latin typeface="Trebuchet MS" pitchFamily="34" charset="0"/>
              </a:rPr>
            </a:br>
            <a:r>
              <a:rPr lang="cs-CZ" sz="2400" dirty="0" smtClean="0">
                <a:latin typeface="Trebuchet MS" pitchFamily="34" charset="0"/>
              </a:rPr>
              <a:t>a kombinovaným technikám</a:t>
            </a:r>
            <a:endParaRPr lang="cs-CZ" sz="3600" dirty="0">
              <a:latin typeface="Trebuchet MS" pitchFamily="34" charset="0"/>
            </a:endParaRPr>
          </a:p>
        </p:txBody>
      </p:sp>
      <p:sp>
        <p:nvSpPr>
          <p:cNvPr id="2053" name="Obdélník 5"/>
          <p:cNvSpPr>
            <a:spLocks noChangeArrowheads="1"/>
          </p:cNvSpPr>
          <p:nvPr/>
        </p:nvSpPr>
        <p:spPr bwMode="auto">
          <a:xfrm>
            <a:off x="2195513" y="3945830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>
                <a:latin typeface="Trebuchet MS" pitchFamily="34" charset="0"/>
              </a:rPr>
              <a:t>Autor:  </a:t>
            </a:r>
            <a:r>
              <a:rPr lang="cs-CZ" dirty="0" smtClean="0">
                <a:latin typeface="Trebuchet MS" pitchFamily="34" charset="0"/>
              </a:rPr>
              <a:t>Lucie Oharková</a:t>
            </a:r>
            <a:endParaRPr lang="cs-CZ" dirty="0">
              <a:latin typeface="Trebuchet MS" pitchFamily="34" charset="0"/>
            </a:endParaRPr>
          </a:p>
          <a:p>
            <a:pPr algn="ctr"/>
            <a:r>
              <a:rPr lang="cs-CZ" dirty="0">
                <a:latin typeface="Trebuchet MS" pitchFamily="34" charset="0"/>
              </a:rPr>
              <a:t>Název</a:t>
            </a:r>
            <a:r>
              <a:rPr lang="cs-CZ">
                <a:latin typeface="Trebuchet MS" pitchFamily="34" charset="0"/>
              </a:rPr>
              <a:t>:  </a:t>
            </a:r>
            <a:r>
              <a:rPr lang="cs-CZ" smtClean="0">
                <a:latin typeface="Trebuchet MS" pitchFamily="34" charset="0"/>
              </a:rPr>
              <a:t>VY_32_INOVACE_VV_05_03_Výtvarné </a:t>
            </a:r>
            <a:r>
              <a:rPr lang="cs-CZ" dirty="0" smtClean="0">
                <a:latin typeface="Trebuchet MS" pitchFamily="34" charset="0"/>
              </a:rPr>
              <a:t>techniky</a:t>
            </a:r>
            <a:endParaRPr lang="cs-CZ" dirty="0">
              <a:latin typeface="Trebuchet MS" pitchFamily="34" charset="0"/>
            </a:endParaRPr>
          </a:p>
          <a:p>
            <a:pPr algn="ctr"/>
            <a:r>
              <a:rPr lang="cs-CZ" dirty="0" smtClean="0">
                <a:latin typeface="Trebuchet MS" pitchFamily="34" charset="0"/>
              </a:rPr>
              <a:t>Vzdělávací oblast:   Umění a kultura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2054" name="Obdélník 6"/>
          <p:cNvSpPr>
            <a:spLocks noChangeArrowheads="1"/>
          </p:cNvSpPr>
          <p:nvPr/>
        </p:nvSpPr>
        <p:spPr bwMode="auto">
          <a:xfrm>
            <a:off x="2339975" y="5516563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Trebuchet MS" pitchFamily="34" charset="0"/>
              </a:rPr>
              <a:t>Projekt Sedmikráska</a:t>
            </a:r>
          </a:p>
          <a:p>
            <a:pPr algn="ctr"/>
            <a:r>
              <a:rPr lang="cs-CZ">
                <a:latin typeface="Trebuchet MS" pitchFamily="34" charset="0"/>
              </a:rPr>
              <a:t>CZ.1.07/1.4.00/21.3812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79712" y="479715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rebuchet MS" pitchFamily="34" charset="0"/>
              </a:rPr>
              <a:t>Prezentace nabízející učitelům jednoduché technologické postupy uplatnitelné na základních školách. Krok za krokem v grafické podobě.</a:t>
            </a:r>
            <a:endParaRPr lang="cs-CZ" sz="1400" dirty="0">
              <a:latin typeface="Trebuchet MS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15616" y="479715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anotace: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1772817"/>
            <a:ext cx="8640960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PŘÍPRAVA</a:t>
            </a:r>
            <a:r>
              <a:rPr kumimoji="0" lang="cs-CZ" sz="3200" i="0" u="none" strike="noStrike" kern="1200" cap="none" spc="-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JEDNODUCHÝCH PODKLADŮ K MALBĚ, KRESBĚ A KOMBINOVANÝM TECHNIKÁM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7" name="Podnadpis 4"/>
          <p:cNvSpPr txBox="1">
            <a:spLocks/>
          </p:cNvSpPr>
          <p:nvPr/>
        </p:nvSpPr>
        <p:spPr>
          <a:xfrm>
            <a:off x="1907704" y="3068960"/>
            <a:ext cx="5360640" cy="5284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vzdělávací obor:   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Výtvarná výchova, I. st. ZŠ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5"/>
          <p:cNvSpPr txBox="1">
            <a:spLocks/>
          </p:cNvSpPr>
          <p:nvPr/>
        </p:nvSpPr>
        <p:spPr>
          <a:xfrm>
            <a:off x="3347864" y="1885203"/>
            <a:ext cx="2602631" cy="4691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500" b="1" dirty="0" smtClean="0">
                <a:latin typeface="Trebuchet MS" pitchFamily="34" charset="0"/>
              </a:rPr>
              <a:t>Pečlivá příprava podkladu</a:t>
            </a:r>
            <a:endParaRPr kumimoji="0" lang="cs-CZ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 smtClean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 smtClean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noProof="0" dirty="0" smtClean="0">
              <a:latin typeface="Trebuchet MS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Žáci zdrsní</a:t>
            </a:r>
            <a:r>
              <a:rPr kumimoji="0" lang="cs-CZ" sz="1400" b="0" i="0" u="none" strike="noStrike" kern="1200" cap="none" spc="-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 povrch krouživými pohyby smirkovým papírem, aby podkladový </a:t>
            </a:r>
            <a:r>
              <a:rPr kumimoji="0" lang="cs-CZ" sz="1400" b="0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nátěr lépe ulpíval.</a:t>
            </a:r>
            <a:br>
              <a:rPr kumimoji="0" lang="cs-CZ" sz="1400" b="0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</a:br>
            <a:r>
              <a:rPr kumimoji="0" lang="cs-CZ" sz="1400" b="0" i="0" u="none" strike="noStrike" kern="1200" cap="none" spc="-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Začistí okraje a nerovnosti řezu.</a:t>
            </a:r>
            <a:r>
              <a:rPr kumimoji="0" lang="cs-CZ" sz="1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/>
            </a:r>
            <a:br>
              <a:rPr kumimoji="0" lang="cs-CZ" sz="1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</a:br>
            <a:r>
              <a:rPr lang="cs-CZ" sz="1400" spc="-100" dirty="0" smtClean="0">
                <a:latin typeface="Trebuchet MS" pitchFamily="34" charset="0"/>
              </a:rPr>
              <a:t>V tomto kroku je vhodné do destičky provrtat otvory usnadňující instalaci obrazu.</a:t>
            </a:r>
            <a:endParaRPr kumimoji="0" lang="cs-CZ" sz="1400" b="0" i="0" u="none" strike="noStrike" kern="1200" cap="none" spc="-1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rebuchet MS" pitchFamily="34" charset="0"/>
              </a:rPr>
              <a:t>Pevné malířské podklady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9976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rebuchet MS" pitchFamily="34" charset="0"/>
              </a:rPr>
              <a:t>Sololit,</a:t>
            </a:r>
            <a:br>
              <a:rPr lang="cs-CZ" dirty="0" smtClean="0">
                <a:latin typeface="Trebuchet MS" pitchFamily="34" charset="0"/>
              </a:rPr>
            </a:br>
            <a:r>
              <a:rPr lang="cs-CZ" dirty="0" smtClean="0">
                <a:latin typeface="Trebuchet MS" pitchFamily="34" charset="0"/>
              </a:rPr>
              <a:t>lepenka,</a:t>
            </a:r>
            <a:br>
              <a:rPr lang="cs-CZ" dirty="0" smtClean="0">
                <a:latin typeface="Trebuchet MS" pitchFamily="34" charset="0"/>
              </a:rPr>
            </a:br>
            <a:r>
              <a:rPr lang="cs-CZ" dirty="0">
                <a:latin typeface="Trebuchet MS" pitchFamily="34" charset="0"/>
              </a:rPr>
              <a:t>p</a:t>
            </a:r>
            <a:r>
              <a:rPr lang="cs-CZ" dirty="0" smtClean="0">
                <a:latin typeface="Trebuchet MS" pitchFamily="34" charset="0"/>
              </a:rPr>
              <a:t>evný karton,</a:t>
            </a:r>
            <a:br>
              <a:rPr lang="cs-CZ" dirty="0" smtClean="0">
                <a:latin typeface="Trebuchet MS" pitchFamily="34" charset="0"/>
              </a:rPr>
            </a:br>
            <a:r>
              <a:rPr lang="cs-CZ" dirty="0" smtClean="0">
                <a:latin typeface="Trebuchet MS" pitchFamily="34" charset="0"/>
              </a:rPr>
              <a:t>OSB desky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57201" y="1874660"/>
            <a:ext cx="2602631" cy="4691063"/>
          </a:xfrm>
        </p:spPr>
        <p:txBody>
          <a:bodyPr>
            <a:normAutofit/>
          </a:bodyPr>
          <a:lstStyle/>
          <a:p>
            <a:endParaRPr lang="cs-CZ" dirty="0" smtClean="0">
              <a:latin typeface="Trebuchet MS" pitchFamily="34" charset="0"/>
            </a:endParaRPr>
          </a:p>
          <a:p>
            <a:r>
              <a:rPr lang="cs-CZ" b="1" dirty="0" smtClean="0">
                <a:latin typeface="Trebuchet MS" pitchFamily="34" charset="0"/>
              </a:rPr>
              <a:t>Volba formátu,</a:t>
            </a:r>
          </a:p>
          <a:p>
            <a:r>
              <a:rPr lang="cs-CZ" b="1" dirty="0">
                <a:latin typeface="Trebuchet MS" pitchFamily="34" charset="0"/>
              </a:rPr>
              <a:t>ú</a:t>
            </a:r>
            <a:r>
              <a:rPr lang="cs-CZ" b="1" dirty="0" smtClean="0">
                <a:latin typeface="Trebuchet MS" pitchFamily="34" charset="0"/>
              </a:rPr>
              <a:t>sporné rozdělení materiálu</a:t>
            </a:r>
            <a:endParaRPr lang="cs-CZ" b="1" dirty="0">
              <a:latin typeface="Trebuchet MS" pitchFamily="34" charset="0"/>
            </a:endParaRPr>
          </a:p>
          <a:p>
            <a:endParaRPr lang="cs-CZ" dirty="0" smtClean="0">
              <a:latin typeface="Trebuchet MS" pitchFamily="34" charset="0"/>
            </a:endParaRPr>
          </a:p>
          <a:p>
            <a:endParaRPr lang="cs-CZ" dirty="0">
              <a:latin typeface="Trebuchet MS" pitchFamily="34" charset="0"/>
            </a:endParaRPr>
          </a:p>
          <a:p>
            <a:endParaRPr lang="cs-CZ" dirty="0" smtClean="0">
              <a:latin typeface="Trebuchet MS" pitchFamily="34" charset="0"/>
            </a:endParaRPr>
          </a:p>
          <a:p>
            <a:endParaRPr lang="cs-CZ" dirty="0">
              <a:latin typeface="Trebuchet MS" pitchFamily="34" charset="0"/>
            </a:endParaRPr>
          </a:p>
          <a:p>
            <a:endParaRPr lang="cs-CZ" dirty="0" smtClean="0">
              <a:latin typeface="Trebuchet MS" pitchFamily="34" charset="0"/>
            </a:endParaRPr>
          </a:p>
          <a:p>
            <a:endParaRPr lang="cs-CZ" dirty="0">
              <a:latin typeface="Trebuchet MS" pitchFamily="34" charset="0"/>
            </a:endParaRPr>
          </a:p>
          <a:p>
            <a:endParaRPr lang="cs-CZ" dirty="0" smtClean="0">
              <a:latin typeface="Trebuchet MS" pitchFamily="34" charset="0"/>
            </a:endParaRPr>
          </a:p>
          <a:p>
            <a:endParaRPr lang="cs-CZ" dirty="0" smtClean="0">
              <a:latin typeface="Trebuchet MS" pitchFamily="34" charset="0"/>
            </a:endParaRPr>
          </a:p>
          <a:p>
            <a:endParaRPr lang="cs-CZ" dirty="0">
              <a:latin typeface="Trebuchet MS" pitchFamily="34" charset="0"/>
            </a:endParaRPr>
          </a:p>
          <a:p>
            <a:r>
              <a:rPr lang="cs-CZ" spc="-100" dirty="0" smtClean="0">
                <a:latin typeface="Trebuchet MS" pitchFamily="34" charset="0"/>
              </a:rPr>
              <a:t>Žáci si rozdělí materiál na jednotlivé formáty. Postupně nařežou ve svěráku u dílenského ponku své díly.</a:t>
            </a:r>
            <a:r>
              <a:rPr lang="cs-CZ" dirty="0" smtClean="0">
                <a:latin typeface="Trebuchet MS" pitchFamily="34" charset="0"/>
              </a:rPr>
              <a:t/>
            </a:r>
            <a:br>
              <a:rPr lang="cs-CZ" dirty="0" smtClean="0">
                <a:latin typeface="Trebuchet MS" pitchFamily="34" charset="0"/>
              </a:rPr>
            </a:br>
            <a:endParaRPr lang="cs-CZ" dirty="0">
              <a:latin typeface="Trebuchet MS" pitchFamily="34" charset="0"/>
            </a:endParaRPr>
          </a:p>
        </p:txBody>
      </p:sp>
      <p:pic>
        <p:nvPicPr>
          <p:cNvPr id="9" name="Obrázek 8" descr="dumy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831851"/>
            <a:ext cx="2880320" cy="2015274"/>
          </a:xfrm>
          <a:prstGeom prst="rect">
            <a:avLst/>
          </a:prstGeom>
        </p:spPr>
      </p:pic>
      <p:pic>
        <p:nvPicPr>
          <p:cNvPr id="12" name="Obrázek 11" descr="dumy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7674" y="2831850"/>
            <a:ext cx="2500470" cy="2016224"/>
          </a:xfrm>
          <a:prstGeom prst="rect">
            <a:avLst/>
          </a:prstGeom>
        </p:spPr>
      </p:pic>
      <p:pic>
        <p:nvPicPr>
          <p:cNvPr id="13" name="Obrázek 12" descr="dumy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831850"/>
            <a:ext cx="2892843" cy="2016224"/>
          </a:xfrm>
          <a:prstGeom prst="rect">
            <a:avLst/>
          </a:prstGeom>
        </p:spPr>
      </p:pic>
      <p:sp>
        <p:nvSpPr>
          <p:cNvPr id="15" name="Zástupný symbol pro text 5"/>
          <p:cNvSpPr txBox="1">
            <a:spLocks/>
          </p:cNvSpPr>
          <p:nvPr/>
        </p:nvSpPr>
        <p:spPr>
          <a:xfrm>
            <a:off x="6145833" y="1823738"/>
            <a:ext cx="2602631" cy="4989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 smtClean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600" b="1" dirty="0" smtClean="0">
                <a:latin typeface="Trebuchet MS" pitchFamily="34" charset="0"/>
              </a:rPr>
              <a:t>Úprava savosti podkladu</a:t>
            </a:r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5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5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5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5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500" dirty="0" smtClean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500" dirty="0">
              <a:latin typeface="Trebuchet MS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Žáci nanesou</a:t>
            </a:r>
            <a:r>
              <a:rPr kumimoji="0" lang="cs-CZ" sz="1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 křížovými tahy 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podkladový nátěr z běžně</a:t>
            </a:r>
            <a:r>
              <a:rPr kumimoji="0" lang="cs-CZ" sz="1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 dostupné vodou ředitelné bílé barvy (Latex). Dbají na rovnoměrné nanášení nátěru. Používají ploché štětinové štětce, které důkladně vymyjí teplou vodou s mýdlem. Štětce je nutné nechat vysušit štětinami dolů.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/>
            </a:r>
            <a:b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</a:b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8" name="Kosoúhelník 17"/>
          <p:cNvSpPr/>
          <p:nvPr/>
        </p:nvSpPr>
        <p:spPr>
          <a:xfrm rot="256554">
            <a:off x="6854680" y="3478039"/>
            <a:ext cx="959061" cy="54294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rebuchet MS" pitchFamily="34" charset="0"/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4716016" y="3335906"/>
            <a:ext cx="72008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rebuchet MS" pitchFamily="34" charset="0"/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5292080" y="3335906"/>
            <a:ext cx="72008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rebuchet MS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23928" y="908720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Pro olej, plastickou malbu, enkaustiku, akryl, asambláž, kombinované techniky…</a:t>
            </a:r>
            <a:endParaRPr lang="cs-CZ" sz="2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-171400"/>
            <a:ext cx="3008313" cy="149976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rebuchet MS" pitchFamily="34" charset="0"/>
              </a:rPr>
              <a:t>Kladívkový papír,</a:t>
            </a:r>
            <a:br>
              <a:rPr lang="cs-CZ" dirty="0" smtClean="0">
                <a:latin typeface="Trebuchet MS" pitchFamily="34" charset="0"/>
              </a:rPr>
            </a:br>
            <a:r>
              <a:rPr lang="cs-CZ" dirty="0" smtClean="0">
                <a:latin typeface="Trebuchet MS" pitchFamily="34" charset="0"/>
              </a:rPr>
              <a:t>balicí papír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rebuchet MS" pitchFamily="34" charset="0"/>
              </a:rPr>
              <a:t>Papír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57201" y="1700808"/>
            <a:ext cx="2602631" cy="4968552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Trebuchet MS" pitchFamily="34" charset="0"/>
              </a:rPr>
              <a:t>Zajištění a vypnutí podkladu</a:t>
            </a:r>
            <a:br>
              <a:rPr lang="cs-CZ" b="1" dirty="0" smtClean="0">
                <a:latin typeface="Trebuchet MS" pitchFamily="34" charset="0"/>
              </a:rPr>
            </a:br>
            <a:endParaRPr lang="cs-CZ" b="1" dirty="0" smtClean="0">
              <a:latin typeface="Trebuchet MS" pitchFamily="34" charset="0"/>
            </a:endParaRPr>
          </a:p>
          <a:p>
            <a:endParaRPr lang="cs-CZ" b="1" dirty="0" smtClean="0">
              <a:latin typeface="Trebuchet MS" pitchFamily="34" charset="0"/>
            </a:endParaRPr>
          </a:p>
          <a:p>
            <a:endParaRPr lang="cs-CZ" b="1" dirty="0" smtClean="0">
              <a:latin typeface="Trebuchet MS" pitchFamily="34" charset="0"/>
            </a:endParaRPr>
          </a:p>
          <a:p>
            <a:endParaRPr lang="cs-CZ" b="1" dirty="0" smtClean="0">
              <a:latin typeface="Trebuchet MS" pitchFamily="34" charset="0"/>
            </a:endParaRPr>
          </a:p>
          <a:p>
            <a:endParaRPr lang="cs-CZ" b="1" dirty="0" smtClean="0">
              <a:latin typeface="Trebuchet MS" pitchFamily="34" charset="0"/>
            </a:endParaRPr>
          </a:p>
          <a:p>
            <a:endParaRPr lang="cs-CZ" b="1" dirty="0" smtClean="0">
              <a:latin typeface="Trebuchet MS" pitchFamily="34" charset="0"/>
            </a:endParaRPr>
          </a:p>
          <a:p>
            <a:endParaRPr lang="cs-CZ" b="1" dirty="0" smtClean="0">
              <a:latin typeface="Trebuchet MS" pitchFamily="34" charset="0"/>
            </a:endParaRPr>
          </a:p>
          <a:p>
            <a:endParaRPr lang="cs-CZ" b="1" dirty="0" smtClean="0">
              <a:latin typeface="Trebuchet MS" pitchFamily="34" charset="0"/>
            </a:endParaRPr>
          </a:p>
          <a:p>
            <a:endParaRPr lang="cs-CZ" b="1" dirty="0" smtClean="0">
              <a:latin typeface="Trebuchet MS" pitchFamily="34" charset="0"/>
            </a:endParaRPr>
          </a:p>
          <a:p>
            <a:endParaRPr lang="cs-CZ" b="1" dirty="0" smtClean="0">
              <a:latin typeface="Trebuchet MS" pitchFamily="34" charset="0"/>
            </a:endParaRPr>
          </a:p>
          <a:p>
            <a:endParaRPr lang="cs-CZ" b="1" dirty="0" smtClean="0">
              <a:latin typeface="Trebuchet MS" pitchFamily="34" charset="0"/>
            </a:endParaRPr>
          </a:p>
          <a:p>
            <a:endParaRPr lang="cs-CZ" b="1" dirty="0" smtClean="0">
              <a:latin typeface="Trebuchet MS" pitchFamily="34" charset="0"/>
            </a:endParaRPr>
          </a:p>
          <a:p>
            <a:endParaRPr lang="cs-CZ" b="1" dirty="0" smtClean="0">
              <a:latin typeface="Trebuchet MS" pitchFamily="34" charset="0"/>
            </a:endParaRPr>
          </a:p>
          <a:p>
            <a:r>
              <a:rPr lang="cs-CZ" dirty="0" smtClean="0">
                <a:latin typeface="Trebuchet MS" pitchFamily="34" charset="0"/>
              </a:rPr>
              <a:t>Čtvrtky si žáci po stranách přilepí na prkno či kartónové desky (papírovou lepící páskou). Navlhčí papír houbou a nechají zaschnout, tak dojde k rovnoměrnému vypnutí podkladu.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Zástupný symbol pro text 5"/>
          <p:cNvSpPr txBox="1">
            <a:spLocks/>
          </p:cNvSpPr>
          <p:nvPr/>
        </p:nvSpPr>
        <p:spPr>
          <a:xfrm>
            <a:off x="3131840" y="1688406"/>
            <a:ext cx="3096344" cy="4979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400" b="1" dirty="0" smtClean="0">
                <a:latin typeface="Trebuchet MS" pitchFamily="34" charset="0"/>
              </a:rPr>
              <a:t>Úprava savosti </a:t>
            </a:r>
            <a:r>
              <a:rPr kumimoji="0" lang="cs-CZ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papíru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b="1" baseline="0" dirty="0" smtClean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b="1" baseline="0" dirty="0" smtClean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b="1" baseline="0" dirty="0" smtClean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b="1" baseline="0" dirty="0" smtClean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sz="1400" dirty="0" smtClean="0">
                <a:latin typeface="Trebuchet MS" pitchFamily="34" charset="0"/>
              </a:rPr>
              <a:t>Pro malování krycími barvami (tempera, akryl, olej) žáci nanesou křížovými tahy podkladový nátěr z Latexu.  Podkladový nátěr není nutný pro kresbu, malování vodovými barvami, akvarel a koláž. Pro malování kvašovými barvami je vhodnou úpravou klihová nebo škrobová voda (</a:t>
            </a:r>
            <a:r>
              <a:rPr lang="cs-CZ" sz="1400" dirty="0" err="1" smtClean="0">
                <a:latin typeface="Trebuchet MS" pitchFamily="34" charset="0"/>
              </a:rPr>
              <a:t>Tapetol</a:t>
            </a:r>
            <a:r>
              <a:rPr lang="cs-CZ" sz="1400" dirty="0" smtClean="0">
                <a:latin typeface="Trebuchet MS" pitchFamily="34" charset="0"/>
              </a:rPr>
              <a:t>).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5" name="Zástupný symbol pro text 5"/>
          <p:cNvSpPr txBox="1">
            <a:spLocks/>
          </p:cNvSpPr>
          <p:nvPr/>
        </p:nvSpPr>
        <p:spPr>
          <a:xfrm>
            <a:off x="6361857" y="1690265"/>
            <a:ext cx="2602631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Vyjmutí z podložky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400" dirty="0">
                <a:latin typeface="Trebuchet MS" pitchFamily="34" charset="0"/>
              </a:rPr>
              <a:t>Ž</a:t>
            </a:r>
            <a:r>
              <a:rPr lang="cs-CZ" sz="1400" dirty="0" smtClean="0">
                <a:latin typeface="Trebuchet MS" pitchFamily="34" charset="0"/>
              </a:rPr>
              <a:t>áci své dokončené (suché!)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díla 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vyřežou řezáky tak, aby odstranili zbytky lepící pásky.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/>
            </a:r>
            <a:b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</a:b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10" name="Obrázek 9" descr="du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120454"/>
            <a:ext cx="2376264" cy="2376264"/>
          </a:xfrm>
          <a:prstGeom prst="rect">
            <a:avLst/>
          </a:prstGeom>
        </p:spPr>
      </p:pic>
      <p:pic>
        <p:nvPicPr>
          <p:cNvPr id="11" name="Obrázek 10" descr="dum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120454"/>
            <a:ext cx="2089146" cy="2664296"/>
          </a:xfrm>
          <a:prstGeom prst="rect">
            <a:avLst/>
          </a:prstGeom>
        </p:spPr>
      </p:pic>
      <p:pic>
        <p:nvPicPr>
          <p:cNvPr id="16" name="Obrázek 15" descr="dumy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120454"/>
            <a:ext cx="2448272" cy="2448272"/>
          </a:xfrm>
          <a:prstGeom prst="rect">
            <a:avLst/>
          </a:prstGeom>
        </p:spPr>
      </p:pic>
      <p:sp>
        <p:nvSpPr>
          <p:cNvPr id="17" name="Kosoúhelník 16"/>
          <p:cNvSpPr/>
          <p:nvPr/>
        </p:nvSpPr>
        <p:spPr>
          <a:xfrm rot="21280576">
            <a:off x="4197954" y="2363095"/>
            <a:ext cx="360040" cy="115351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rebuchet MS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23928" y="90872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Pro kresbu, akvarel, kvaš, koláž…</a:t>
            </a:r>
            <a:endParaRPr lang="cs-CZ" sz="2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3" name="Krychle 12"/>
          <p:cNvSpPr/>
          <p:nvPr/>
        </p:nvSpPr>
        <p:spPr>
          <a:xfrm rot="20087713">
            <a:off x="1997892" y="4345764"/>
            <a:ext cx="360040" cy="504056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5"/>
          <p:cNvSpPr txBox="1">
            <a:spLocks/>
          </p:cNvSpPr>
          <p:nvPr/>
        </p:nvSpPr>
        <p:spPr>
          <a:xfrm>
            <a:off x="2411760" y="2564904"/>
            <a:ext cx="2602631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400" b="1" noProof="0" dirty="0" smtClean="0">
                <a:latin typeface="Trebuchet MS" pitchFamily="34" charset="0"/>
              </a:rPr>
              <a:t>Napínání</a:t>
            </a:r>
            <a:endParaRPr lang="cs-CZ" sz="1400" dirty="0" smtClean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 smtClean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Od středů</a:t>
            </a:r>
            <a:r>
              <a:rPr kumimoji="0" lang="cs-CZ" sz="1400" b="0" i="0" u="none" strike="noStrike" kern="1200" cap="none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 protilehlých stran!</a:t>
            </a:r>
            <a:r>
              <a:rPr lang="cs-CZ" sz="1400" dirty="0" smtClean="0">
                <a:latin typeface="Trebuchet MS" pitchFamily="34" charset="0"/>
              </a:rPr>
              <a:t/>
            </a:r>
            <a:br>
              <a:rPr lang="cs-CZ" sz="1400" dirty="0" smtClean="0">
                <a:latin typeface="Trebuchet MS" pitchFamily="34" charset="0"/>
              </a:rPr>
            </a:br>
            <a:r>
              <a:rPr kumimoji="0" lang="cs-CZ" sz="1400" b="0" i="0" u="none" strike="noStrike" kern="1200" cap="none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Dál žáci pokračují přitloukáním plátna až k rohům rámu.  U menších formátů lze k usnadnění vypínání využít  lepící pistoli s tavnými náplněmi.</a:t>
            </a:r>
            <a:endParaRPr kumimoji="0" lang="cs-CZ" sz="1400" b="0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rebuchet MS" pitchFamily="34" charset="0"/>
              </a:rPr>
              <a:t>Plátno 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50704" cy="149976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rebuchet MS" pitchFamily="34" charset="0"/>
              </a:rPr>
              <a:t>Přírodní i syntetické plátno, </a:t>
            </a:r>
            <a:r>
              <a:rPr lang="cs-CZ" dirty="0" err="1" smtClean="0">
                <a:latin typeface="Trebuchet MS" pitchFamily="34" charset="0"/>
              </a:rPr>
              <a:t>blindrámy</a:t>
            </a:r>
            <a:r>
              <a:rPr lang="cs-CZ" dirty="0" smtClean="0">
                <a:latin typeface="Trebuchet MS" pitchFamily="34" charset="0"/>
              </a:rPr>
              <a:t>,</a:t>
            </a:r>
            <a:br>
              <a:rPr lang="cs-CZ" dirty="0" smtClean="0">
                <a:latin typeface="Trebuchet MS" pitchFamily="34" charset="0"/>
              </a:rPr>
            </a:br>
            <a:r>
              <a:rPr lang="cs-CZ" dirty="0" smtClean="0">
                <a:latin typeface="Trebuchet MS" pitchFamily="34" charset="0"/>
              </a:rPr>
              <a:t>recyklované obrazové rámy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57201" y="2276872"/>
            <a:ext cx="2602631" cy="4525961"/>
          </a:xfrm>
        </p:spPr>
        <p:txBody>
          <a:bodyPr>
            <a:normAutofit/>
          </a:bodyPr>
          <a:lstStyle/>
          <a:p>
            <a:endParaRPr lang="cs-CZ" dirty="0" smtClean="0">
              <a:latin typeface="Trebuchet MS" pitchFamily="34" charset="0"/>
            </a:endParaRPr>
          </a:p>
          <a:p>
            <a:r>
              <a:rPr lang="cs-CZ" b="1" dirty="0" smtClean="0">
                <a:latin typeface="Trebuchet MS" pitchFamily="34" charset="0"/>
              </a:rPr>
              <a:t>Volba plátna</a:t>
            </a:r>
            <a:endParaRPr lang="cs-CZ" b="1" dirty="0">
              <a:latin typeface="Trebuchet MS" pitchFamily="34" charset="0"/>
            </a:endParaRPr>
          </a:p>
          <a:p>
            <a:endParaRPr lang="cs-CZ" dirty="0" smtClean="0">
              <a:latin typeface="Trebuchet MS" pitchFamily="34" charset="0"/>
            </a:endParaRPr>
          </a:p>
          <a:p>
            <a:endParaRPr lang="cs-CZ" dirty="0">
              <a:latin typeface="Trebuchet MS" pitchFamily="34" charset="0"/>
            </a:endParaRPr>
          </a:p>
          <a:p>
            <a:endParaRPr lang="cs-CZ" dirty="0" smtClean="0">
              <a:latin typeface="Trebuchet MS" pitchFamily="34" charset="0"/>
            </a:endParaRPr>
          </a:p>
          <a:p>
            <a:endParaRPr lang="cs-CZ" dirty="0">
              <a:latin typeface="Trebuchet MS" pitchFamily="34" charset="0"/>
            </a:endParaRPr>
          </a:p>
          <a:p>
            <a:endParaRPr lang="cs-CZ" dirty="0" smtClean="0">
              <a:latin typeface="Trebuchet MS" pitchFamily="34" charset="0"/>
            </a:endParaRPr>
          </a:p>
          <a:p>
            <a:endParaRPr lang="cs-CZ" dirty="0">
              <a:latin typeface="Trebuchet MS" pitchFamily="34" charset="0"/>
            </a:endParaRPr>
          </a:p>
          <a:p>
            <a:endParaRPr lang="cs-CZ" dirty="0">
              <a:latin typeface="Trebuchet MS" pitchFamily="34" charset="0"/>
            </a:endParaRPr>
          </a:p>
          <a:p>
            <a:r>
              <a:rPr lang="cs-CZ" dirty="0" smtClean="0">
                <a:latin typeface="Trebuchet MS" pitchFamily="34" charset="0"/>
              </a:rPr>
              <a:t>S dostatečným</a:t>
            </a:r>
          </a:p>
          <a:p>
            <a:r>
              <a:rPr lang="cs-CZ" dirty="0" smtClean="0">
                <a:latin typeface="Trebuchet MS" pitchFamily="34" charset="0"/>
              </a:rPr>
              <a:t>přesahem.</a:t>
            </a:r>
            <a:br>
              <a:rPr lang="cs-CZ" dirty="0" smtClean="0">
                <a:latin typeface="Trebuchet MS" pitchFamily="34" charset="0"/>
              </a:rPr>
            </a:br>
            <a:endParaRPr lang="cs-CZ" dirty="0">
              <a:latin typeface="Trebuchet MS" pitchFamily="34" charset="0"/>
            </a:endParaRPr>
          </a:p>
        </p:txBody>
      </p:sp>
      <p:sp>
        <p:nvSpPr>
          <p:cNvPr id="15" name="Zástupný symbol pro text 5"/>
          <p:cNvSpPr txBox="1">
            <a:spLocks/>
          </p:cNvSpPr>
          <p:nvPr/>
        </p:nvSpPr>
        <p:spPr>
          <a:xfrm>
            <a:off x="5580112" y="1340768"/>
            <a:ext cx="3024335" cy="556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400" b="1" dirty="0" smtClean="0">
                <a:latin typeface="Trebuchet MS" pitchFamily="34" charset="0"/>
              </a:rPr>
              <a:t>Úprava savosti podkladu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400" dirty="0" smtClean="0">
                <a:latin typeface="Trebuchet MS" pitchFamily="34" charset="0"/>
              </a:rPr>
              <a:t>A) Žáci plátno napustí klihovou vodou nebo velmi naředěným disperzním lepidlem (Herkules, </a:t>
            </a:r>
            <a:r>
              <a:rPr lang="cs-CZ" sz="1400" dirty="0" err="1" smtClean="0">
                <a:latin typeface="Trebuchet MS" pitchFamily="34" charset="0"/>
              </a:rPr>
              <a:t>Duvilax</a:t>
            </a:r>
            <a:r>
              <a:rPr lang="cs-CZ" sz="1400" dirty="0" smtClean="0">
                <a:latin typeface="Trebuchet MS" pitchFamily="34" charset="0"/>
              </a:rPr>
              <a:t>). Postupují pěnivými krouživými pohyby štětcem. Pokud je v plánu malba s využitím původní barvy a hrubé struktury plátna, není potřeba další úprava.</a:t>
            </a:r>
            <a:endParaRPr lang="cs-CZ" sz="1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500" dirty="0" smtClean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500" dirty="0" smtClean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5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500" dirty="0" smtClean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500" dirty="0" smtClean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500" dirty="0">
              <a:latin typeface="Trebuchet MS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500" dirty="0" smtClean="0">
                <a:latin typeface="Trebuchet MS" pitchFamily="34" charset="0"/>
              </a:rPr>
              <a:t>B</a:t>
            </a:r>
            <a:r>
              <a:rPr lang="cs-CZ" sz="1500" noProof="0" dirty="0" smtClean="0">
                <a:latin typeface="Trebuchet MS" pitchFamily="34" charset="0"/>
              </a:rPr>
              <a:t>) Jako jednoduchý krycí </a:t>
            </a:r>
            <a:r>
              <a:rPr lang="cs-CZ" sz="1500" noProof="0" dirty="0" err="1" smtClean="0">
                <a:latin typeface="Trebuchet MS" pitchFamily="34" charset="0"/>
              </a:rPr>
              <a:t>šeps</a:t>
            </a:r>
            <a:r>
              <a:rPr lang="cs-CZ" sz="1500" noProof="0" dirty="0" smtClean="0">
                <a:latin typeface="Trebuchet MS" pitchFamily="34" charset="0"/>
              </a:rPr>
              <a:t> ž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áci nanesou</a:t>
            </a:r>
            <a:r>
              <a:rPr kumimoji="0" lang="cs-CZ" sz="1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 křížovými tahy bílý 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podkladový nátěr</a:t>
            </a:r>
            <a:r>
              <a:rPr kumimoji="0" lang="cs-CZ" sz="1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 z Latex</a:t>
            </a:r>
            <a:r>
              <a:rPr lang="cs-CZ" sz="1500" dirty="0" smtClean="0">
                <a:latin typeface="Trebuchet MS" pitchFamily="34" charset="0"/>
              </a:rPr>
              <a:t>u</a:t>
            </a:r>
            <a:r>
              <a:rPr kumimoji="0" lang="cs-CZ" sz="1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.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/>
            </a:r>
            <a:b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</a:b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23928" y="79664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Pro akryl, olej…</a:t>
            </a:r>
            <a:endParaRPr lang="cs-CZ" sz="2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7" name="Obrázek 16" descr="dumy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996953"/>
            <a:ext cx="1440159" cy="1440159"/>
          </a:xfrm>
          <a:prstGeom prst="rect">
            <a:avLst/>
          </a:prstGeom>
        </p:spPr>
      </p:pic>
      <p:pic>
        <p:nvPicPr>
          <p:cNvPr id="22" name="Obrázek 21" descr="dumy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996952"/>
            <a:ext cx="1440160" cy="1440160"/>
          </a:xfrm>
          <a:prstGeom prst="rect">
            <a:avLst/>
          </a:prstGeom>
        </p:spPr>
      </p:pic>
      <p:pic>
        <p:nvPicPr>
          <p:cNvPr id="23" name="Obrázek 22" descr="dumy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9647" y="3716567"/>
            <a:ext cx="1368617" cy="1368617"/>
          </a:xfrm>
          <a:prstGeom prst="rect">
            <a:avLst/>
          </a:prstGeom>
        </p:spPr>
      </p:pic>
      <p:pic>
        <p:nvPicPr>
          <p:cNvPr id="24" name="Obrázek 23" descr="dumy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4365104"/>
            <a:ext cx="1368152" cy="1368152"/>
          </a:xfrm>
          <a:prstGeom prst="rect">
            <a:avLst/>
          </a:prstGeom>
        </p:spPr>
      </p:pic>
      <p:pic>
        <p:nvPicPr>
          <p:cNvPr id="21" name="Obrázek 20" descr="dumy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2996952"/>
            <a:ext cx="1442320" cy="1442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539552" y="5367338"/>
            <a:ext cx="5486400" cy="804862"/>
          </a:xfrm>
        </p:spPr>
        <p:txBody>
          <a:bodyPr>
            <a:normAutofit/>
          </a:bodyPr>
          <a:lstStyle/>
          <a:p>
            <a:r>
              <a:rPr lang="cs-CZ" sz="1200" dirty="0" smtClean="0">
                <a:latin typeface="Trebuchet MS" pitchFamily="34" charset="0"/>
              </a:rPr>
              <a:t>Nebyly použity obrázky z externích zdrojů.</a:t>
            </a:r>
          </a:p>
          <a:p>
            <a:r>
              <a:rPr lang="cs-CZ" sz="1200" dirty="0" smtClean="0">
                <a:latin typeface="Trebuchet MS" pitchFamily="34" charset="0"/>
              </a:rPr>
              <a:t>Vlastní kresby.</a:t>
            </a:r>
            <a:endParaRPr lang="cs-CZ" sz="1200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0" t="32480" r="29740" b="23046"/>
          <a:stretch/>
        </p:blipFill>
        <p:spPr bwMode="auto">
          <a:xfrm>
            <a:off x="611560" y="4018174"/>
            <a:ext cx="864096" cy="125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374</Words>
  <Application>Microsoft Office PowerPoint</Application>
  <PresentationFormat>Předvádění na obrazovce (4:3)</PresentationFormat>
  <Paragraphs>142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Prezentace aplikace PowerPoint</vt:lpstr>
      <vt:lpstr>Prezentace aplikace PowerPoint</vt:lpstr>
      <vt:lpstr>Sololit, lepenka, pevný karton, OSB desky</vt:lpstr>
      <vt:lpstr>Kladívkový papír, balicí papír</vt:lpstr>
      <vt:lpstr>Přírodní i syntetické plátno, blindrámy, recyklované obrazové rámy</vt:lpstr>
      <vt:lpstr>Prezentace aplikace PowerPoint</vt:lpstr>
    </vt:vector>
  </TitlesOfParts>
  <Company>zzz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zzz</dc:creator>
  <cp:lastModifiedBy>Jaroslav Polášek</cp:lastModifiedBy>
  <cp:revision>39</cp:revision>
  <dcterms:created xsi:type="dcterms:W3CDTF">2013-04-02T16:48:16Z</dcterms:created>
  <dcterms:modified xsi:type="dcterms:W3CDTF">2013-07-23T09:02:40Z</dcterms:modified>
</cp:coreProperties>
</file>