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6" r:id="rId4"/>
    <p:sldId id="257" r:id="rId5"/>
    <p:sldId id="258" r:id="rId6"/>
    <p:sldId id="262" r:id="rId7"/>
    <p:sldId id="267" r:id="rId8"/>
    <p:sldId id="261" r:id="rId9"/>
    <p:sldId id="263" r:id="rId10"/>
    <p:sldId id="268" r:id="rId11"/>
    <p:sldId id="271" r:id="rId12"/>
    <p:sldId id="264" r:id="rId13"/>
    <p:sldId id="269" r:id="rId14"/>
    <p:sldId id="265" r:id="rId15"/>
    <p:sldId id="266" r:id="rId16"/>
    <p:sldId id="270" r:id="rId17"/>
    <p:sldId id="272" r:id="rId18"/>
    <p:sldId id="273" r:id="rId19"/>
    <p:sldId id="26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380-5065-4B74-AFDB-8F782D29AB0A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5F91-12BB-480E-8435-B1D1C651D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24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380-5065-4B74-AFDB-8F782D29AB0A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5F91-12BB-480E-8435-B1D1C651D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6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380-5065-4B74-AFDB-8F782D29AB0A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5F91-12BB-480E-8435-B1D1C651D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98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380-5065-4B74-AFDB-8F782D29AB0A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5F91-12BB-480E-8435-B1D1C651D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19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380-5065-4B74-AFDB-8F782D29AB0A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5F91-12BB-480E-8435-B1D1C651D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79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380-5065-4B74-AFDB-8F782D29AB0A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5F91-12BB-480E-8435-B1D1C651D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89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380-5065-4B74-AFDB-8F782D29AB0A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5F91-12BB-480E-8435-B1D1C651D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9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380-5065-4B74-AFDB-8F782D29AB0A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5F91-12BB-480E-8435-B1D1C651D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9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380-5065-4B74-AFDB-8F782D29AB0A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5F91-12BB-480E-8435-B1D1C651D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30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380-5065-4B74-AFDB-8F782D29AB0A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5F91-12BB-480E-8435-B1D1C651D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4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8380-5065-4B74-AFDB-8F782D29AB0A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5F91-12BB-480E-8435-B1D1C651D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86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C8380-5065-4B74-AFDB-8F782D29AB0A}" type="datetimeFigureOut">
              <a:rPr lang="cs-CZ" smtClean="0"/>
              <a:t>30.9.2014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A5F91-12BB-480E-8435-B1D1C651D3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99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thumb/6/63/A_large_blank_world_map_with_oceans_marked_in_blue.svg/1024px-A_large_blank_world_map_with_oceans_marked_in_blue.svg.png?uselang=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kd.cz/cs/tezime-uhli/jak-uhli-vznikl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16554" y="4653136"/>
            <a:ext cx="8056069" cy="14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altLang="cs-CZ" dirty="0">
                <a:latin typeface="Trebuchet MS" pitchFamily="32" charset="0"/>
              </a:rPr>
              <a:t>Autor: Mgr. Jolana Sobotková</a:t>
            </a:r>
          </a:p>
          <a:p>
            <a:pPr algn="ctr">
              <a:buClrTx/>
              <a:buFontTx/>
              <a:buNone/>
            </a:pPr>
            <a:r>
              <a:rPr lang="cs-CZ" altLang="cs-CZ" dirty="0">
                <a:latin typeface="Trebuchet MS" pitchFamily="32" charset="0"/>
              </a:rPr>
              <a:t>Vytvořeno: </a:t>
            </a:r>
            <a:r>
              <a:rPr lang="cs-CZ" altLang="cs-CZ" dirty="0" smtClean="0">
                <a:latin typeface="Trebuchet MS" pitchFamily="32" charset="0"/>
              </a:rPr>
              <a:t>květen 2014</a:t>
            </a:r>
            <a:endParaRPr lang="cs-CZ" altLang="cs-CZ" dirty="0">
              <a:latin typeface="Trebuchet MS" pitchFamily="32" charset="0"/>
            </a:endParaRPr>
          </a:p>
          <a:p>
            <a:pPr algn="ctr">
              <a:buClrTx/>
              <a:buFontTx/>
              <a:buNone/>
            </a:pPr>
            <a:r>
              <a:rPr lang="cs-CZ" altLang="cs-CZ" dirty="0">
                <a:latin typeface="Trebuchet MS" pitchFamily="32" charset="0"/>
              </a:rPr>
              <a:t>Název: </a:t>
            </a:r>
            <a:r>
              <a:rPr lang="cs-CZ" altLang="cs-CZ" dirty="0"/>
              <a:t>VY_32 _</a:t>
            </a:r>
            <a:r>
              <a:rPr lang="cs-CZ" altLang="cs-CZ" dirty="0" smtClean="0"/>
              <a:t>INOVACE_Z_10_</a:t>
            </a:r>
            <a:r>
              <a:rPr lang="cs-CZ" altLang="cs-CZ" b="1" dirty="0" smtClean="0"/>
              <a:t>Člověk, jeho činnost a vliv na krajinu_7</a:t>
            </a:r>
            <a:r>
              <a:rPr lang="cs-CZ" altLang="cs-CZ" i="1" dirty="0" smtClean="0"/>
              <a:t> </a:t>
            </a:r>
            <a:endParaRPr lang="cs-CZ" altLang="cs-CZ" i="1" dirty="0"/>
          </a:p>
          <a:p>
            <a:pPr algn="ctr">
              <a:buClrTx/>
              <a:buFontTx/>
              <a:buNone/>
            </a:pPr>
            <a:r>
              <a:rPr lang="cs-CZ" altLang="cs-CZ" i="1" dirty="0"/>
              <a:t>8. </a:t>
            </a:r>
            <a:r>
              <a:rPr lang="cs-CZ" altLang="cs-CZ" i="1" dirty="0" smtClean="0"/>
              <a:t> -  9. ročník</a:t>
            </a:r>
            <a:endParaRPr lang="cs-CZ" altLang="cs-CZ" i="1" dirty="0"/>
          </a:p>
        </p:txBody>
      </p:sp>
      <p:grpSp>
        <p:nvGrpSpPr>
          <p:cNvPr id="3" name="Skupina 2"/>
          <p:cNvGrpSpPr/>
          <p:nvPr/>
        </p:nvGrpSpPr>
        <p:grpSpPr>
          <a:xfrm>
            <a:off x="1152524" y="431800"/>
            <a:ext cx="6984131" cy="2592388"/>
            <a:chOff x="1152525" y="431800"/>
            <a:chExt cx="6591300" cy="2592388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431800"/>
              <a:ext cx="6591300" cy="1728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1889125" y="1641475"/>
              <a:ext cx="5473700" cy="64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cs-CZ" altLang="cs-CZ" dirty="0">
                  <a:latin typeface="Trebuchet MS" pitchFamily="32" charset="0"/>
                </a:rPr>
                <a:t>Základní škola Sedmikráska, o.p.s.</a:t>
              </a:r>
            </a:p>
            <a:p>
              <a:pPr algn="ctr">
                <a:buClrTx/>
                <a:buFontTx/>
                <a:buNone/>
              </a:pPr>
              <a:r>
                <a:rPr lang="cs-CZ" altLang="cs-CZ" dirty="0">
                  <a:latin typeface="Trebuchet MS" pitchFamily="32" charset="0"/>
                </a:rPr>
                <a:t>Bezručova 293, 756 61 Rožnov pod Radhoštěm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311525" y="2384425"/>
              <a:ext cx="2670175" cy="639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cs-CZ" altLang="cs-CZ">
                  <a:latin typeface="Trebuchet MS" pitchFamily="32" charset="0"/>
                </a:rPr>
                <a:t>Projekt Sedmikráska</a:t>
              </a:r>
            </a:p>
            <a:p>
              <a:pPr algn="ctr">
                <a:buClrTx/>
                <a:buFontTx/>
                <a:buNone/>
              </a:pPr>
              <a:r>
                <a:rPr lang="cs-CZ" altLang="cs-CZ">
                  <a:latin typeface="Trebuchet MS" pitchFamily="32" charset="0"/>
                </a:rPr>
                <a:t>CZ.1.07/1.4.00/21.3812</a:t>
              </a:r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2051720" y="346093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latin typeface="Trebuchet MS" panose="020B0603020202020204" pitchFamily="34" charset="0"/>
              </a:rPr>
              <a:t>Palivoenergetické suroviny</a:t>
            </a:r>
            <a:endParaRPr lang="cs-CZ" sz="2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90066"/>
          </a:xfrm>
        </p:spPr>
        <p:txBody>
          <a:bodyPr>
            <a:noAutofit/>
          </a:bodyPr>
          <a:lstStyle/>
          <a:p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Podle atlasu zakresli hlavní naleziště ropy a zemního plynu na Zemi</a:t>
            </a:r>
            <a:endParaRPr lang="cs-CZ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8" descr="http://upload.wikimedia.org/wikipedia/commons/thumb/6/63/A_large_blank_world_map_with_oceans_marked_in_blue.svg/1024px-A_large_blank_world_map_with_oceans_marked_in_blue.svg.png?uselang=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1055380"/>
            <a:ext cx="9164813" cy="454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503659" y="1556792"/>
            <a:ext cx="147677" cy="382575"/>
            <a:chOff x="395535" y="4958053"/>
            <a:chExt cx="438212" cy="1135243"/>
          </a:xfrm>
        </p:grpSpPr>
        <p:sp>
          <p:nvSpPr>
            <p:cNvPr id="6" name="Rovnoramenný trojúhelník 5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Slza 6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004048" y="2417251"/>
            <a:ext cx="147677" cy="382575"/>
            <a:chOff x="395535" y="4958053"/>
            <a:chExt cx="438212" cy="1135243"/>
          </a:xfrm>
        </p:grpSpPr>
        <p:sp>
          <p:nvSpPr>
            <p:cNvPr id="10" name="Rovnoramenný trojúhelník 9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Slza 10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915570" y="1959146"/>
            <a:ext cx="147677" cy="382575"/>
            <a:chOff x="395535" y="4958053"/>
            <a:chExt cx="438212" cy="1135243"/>
          </a:xfrm>
        </p:grpSpPr>
        <p:sp>
          <p:nvSpPr>
            <p:cNvPr id="13" name="Rovnoramenný trojúhelník 12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Slza 13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898786" y="2617730"/>
            <a:ext cx="147677" cy="382575"/>
            <a:chOff x="395535" y="4958053"/>
            <a:chExt cx="438212" cy="1135243"/>
          </a:xfrm>
        </p:grpSpPr>
        <p:sp>
          <p:nvSpPr>
            <p:cNvPr id="16" name="Rovnoramenný trojúhelník 15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Slza 16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6732240" y="3429000"/>
            <a:ext cx="147677" cy="382575"/>
            <a:chOff x="395535" y="4958053"/>
            <a:chExt cx="438212" cy="1135243"/>
          </a:xfrm>
        </p:grpSpPr>
        <p:sp>
          <p:nvSpPr>
            <p:cNvPr id="19" name="Rovnoramenný trojúhelník 18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Slza 19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1166816" y="2492896"/>
            <a:ext cx="147677" cy="382575"/>
            <a:chOff x="395535" y="4958053"/>
            <a:chExt cx="438212" cy="1135243"/>
          </a:xfrm>
        </p:grpSpPr>
        <p:sp>
          <p:nvSpPr>
            <p:cNvPr id="22" name="Rovnoramenný trojúhelník 21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Slza 22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5169965" y="1393645"/>
            <a:ext cx="147677" cy="382575"/>
            <a:chOff x="395535" y="4958053"/>
            <a:chExt cx="438212" cy="1135243"/>
          </a:xfrm>
        </p:grpSpPr>
        <p:sp>
          <p:nvSpPr>
            <p:cNvPr id="25" name="Rovnoramenný trojúhelník 24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Slza 25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3779912" y="3205207"/>
            <a:ext cx="147677" cy="382575"/>
            <a:chOff x="395535" y="4958053"/>
            <a:chExt cx="438212" cy="1135243"/>
          </a:xfrm>
        </p:grpSpPr>
        <p:sp>
          <p:nvSpPr>
            <p:cNvPr id="28" name="Rovnoramenný trojúhelník 27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Slza 28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6548268" y="3360263"/>
            <a:ext cx="183972" cy="320545"/>
            <a:chOff x="499352" y="3105844"/>
            <a:chExt cx="135603" cy="351297"/>
          </a:xfrm>
        </p:grpSpPr>
        <p:sp>
          <p:nvSpPr>
            <p:cNvPr id="39" name="Rovnoramenný trojúhelník 38"/>
            <p:cNvSpPr/>
            <p:nvPr/>
          </p:nvSpPr>
          <p:spPr>
            <a:xfrm>
              <a:off x="499352" y="3212032"/>
              <a:ext cx="120193" cy="245109"/>
            </a:xfrm>
            <a:prstGeom prst="triangl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Slza 39"/>
            <p:cNvSpPr/>
            <p:nvPr/>
          </p:nvSpPr>
          <p:spPr>
            <a:xfrm rot="14534663" flipH="1">
              <a:off x="578590" y="3101160"/>
              <a:ext cx="51682" cy="61049"/>
            </a:xfrm>
            <a:prstGeom prst="teardrop">
              <a:avLst>
                <a:gd name="adj" fmla="val 1681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4427984" y="1642754"/>
            <a:ext cx="183972" cy="320545"/>
            <a:chOff x="499352" y="3105844"/>
            <a:chExt cx="135603" cy="351297"/>
          </a:xfrm>
        </p:grpSpPr>
        <p:sp>
          <p:nvSpPr>
            <p:cNvPr id="42" name="Rovnoramenný trojúhelník 41"/>
            <p:cNvSpPr/>
            <p:nvPr/>
          </p:nvSpPr>
          <p:spPr>
            <a:xfrm>
              <a:off x="499352" y="3212032"/>
              <a:ext cx="120193" cy="245109"/>
            </a:xfrm>
            <a:prstGeom prst="triangl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Slza 42"/>
            <p:cNvSpPr/>
            <p:nvPr/>
          </p:nvSpPr>
          <p:spPr>
            <a:xfrm rot="14534663" flipH="1">
              <a:off x="578590" y="3101160"/>
              <a:ext cx="51682" cy="61049"/>
            </a:xfrm>
            <a:prstGeom prst="teardrop">
              <a:avLst>
                <a:gd name="adj" fmla="val 1681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063462" y="2572545"/>
            <a:ext cx="183972" cy="320545"/>
            <a:chOff x="499352" y="3105844"/>
            <a:chExt cx="135603" cy="351297"/>
          </a:xfrm>
        </p:grpSpPr>
        <p:sp>
          <p:nvSpPr>
            <p:cNvPr id="45" name="Rovnoramenný trojúhelník 44"/>
            <p:cNvSpPr/>
            <p:nvPr/>
          </p:nvSpPr>
          <p:spPr>
            <a:xfrm>
              <a:off x="499352" y="3212032"/>
              <a:ext cx="120193" cy="245109"/>
            </a:xfrm>
            <a:prstGeom prst="triangl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Slza 45"/>
            <p:cNvSpPr/>
            <p:nvPr/>
          </p:nvSpPr>
          <p:spPr>
            <a:xfrm rot="14534663" flipH="1">
              <a:off x="578590" y="3101160"/>
              <a:ext cx="51682" cy="61049"/>
            </a:xfrm>
            <a:prstGeom prst="teardrop">
              <a:avLst>
                <a:gd name="adj" fmla="val 1681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3777832" y="1512162"/>
            <a:ext cx="183972" cy="320545"/>
            <a:chOff x="499352" y="3105844"/>
            <a:chExt cx="135603" cy="351297"/>
          </a:xfrm>
        </p:grpSpPr>
        <p:sp>
          <p:nvSpPr>
            <p:cNvPr id="48" name="Rovnoramenný trojúhelník 47"/>
            <p:cNvSpPr/>
            <p:nvPr/>
          </p:nvSpPr>
          <p:spPr>
            <a:xfrm>
              <a:off x="499352" y="3212032"/>
              <a:ext cx="120193" cy="245109"/>
            </a:xfrm>
            <a:prstGeom prst="triangl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Slza 48"/>
            <p:cNvSpPr/>
            <p:nvPr/>
          </p:nvSpPr>
          <p:spPr>
            <a:xfrm rot="14534663" flipH="1">
              <a:off x="578590" y="3101160"/>
              <a:ext cx="51682" cy="61049"/>
            </a:xfrm>
            <a:prstGeom prst="teardrop">
              <a:avLst>
                <a:gd name="adj" fmla="val 1681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5300858" y="1404869"/>
            <a:ext cx="183972" cy="320545"/>
            <a:chOff x="499352" y="3105844"/>
            <a:chExt cx="135603" cy="351297"/>
          </a:xfrm>
        </p:grpSpPr>
        <p:sp>
          <p:nvSpPr>
            <p:cNvPr id="51" name="Rovnoramenný trojúhelník 50"/>
            <p:cNvSpPr/>
            <p:nvPr/>
          </p:nvSpPr>
          <p:spPr>
            <a:xfrm>
              <a:off x="499352" y="3212032"/>
              <a:ext cx="120193" cy="245109"/>
            </a:xfrm>
            <a:prstGeom prst="triangl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Slza 51"/>
            <p:cNvSpPr/>
            <p:nvPr/>
          </p:nvSpPr>
          <p:spPr>
            <a:xfrm rot="14534663" flipH="1">
              <a:off x="578590" y="3101160"/>
              <a:ext cx="51682" cy="61049"/>
            </a:xfrm>
            <a:prstGeom prst="teardrop">
              <a:avLst>
                <a:gd name="adj" fmla="val 1681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3" name="Skupina 52"/>
          <p:cNvGrpSpPr/>
          <p:nvPr/>
        </p:nvGrpSpPr>
        <p:grpSpPr>
          <a:xfrm>
            <a:off x="1323774" y="2516604"/>
            <a:ext cx="183972" cy="320545"/>
            <a:chOff x="499352" y="3105844"/>
            <a:chExt cx="135603" cy="351297"/>
          </a:xfrm>
        </p:grpSpPr>
        <p:sp>
          <p:nvSpPr>
            <p:cNvPr id="54" name="Rovnoramenný trojúhelník 53"/>
            <p:cNvSpPr/>
            <p:nvPr/>
          </p:nvSpPr>
          <p:spPr>
            <a:xfrm>
              <a:off x="499352" y="3212032"/>
              <a:ext cx="120193" cy="245109"/>
            </a:xfrm>
            <a:prstGeom prst="triangl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Slza 54"/>
            <p:cNvSpPr/>
            <p:nvPr/>
          </p:nvSpPr>
          <p:spPr>
            <a:xfrm rot="14534663" flipH="1">
              <a:off x="578590" y="3101160"/>
              <a:ext cx="51682" cy="61049"/>
            </a:xfrm>
            <a:prstGeom prst="teardrop">
              <a:avLst>
                <a:gd name="adj" fmla="val 1681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3595940" y="3183495"/>
            <a:ext cx="183972" cy="320545"/>
            <a:chOff x="499352" y="3105844"/>
            <a:chExt cx="135603" cy="351297"/>
          </a:xfrm>
        </p:grpSpPr>
        <p:sp>
          <p:nvSpPr>
            <p:cNvPr id="57" name="Rovnoramenný trojúhelník 56"/>
            <p:cNvSpPr/>
            <p:nvPr/>
          </p:nvSpPr>
          <p:spPr>
            <a:xfrm>
              <a:off x="499352" y="3212032"/>
              <a:ext cx="120193" cy="245109"/>
            </a:xfrm>
            <a:prstGeom prst="triangl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Slza 57"/>
            <p:cNvSpPr/>
            <p:nvPr/>
          </p:nvSpPr>
          <p:spPr>
            <a:xfrm rot="14534663" flipH="1">
              <a:off x="578590" y="3101160"/>
              <a:ext cx="51682" cy="61049"/>
            </a:xfrm>
            <a:prstGeom prst="teardrop">
              <a:avLst>
                <a:gd name="adj" fmla="val 1681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9" name="Skupina 58"/>
          <p:cNvGrpSpPr/>
          <p:nvPr/>
        </p:nvGrpSpPr>
        <p:grpSpPr>
          <a:xfrm>
            <a:off x="3632235" y="1393645"/>
            <a:ext cx="147677" cy="382575"/>
            <a:chOff x="395535" y="4958053"/>
            <a:chExt cx="438212" cy="1135243"/>
          </a:xfrm>
        </p:grpSpPr>
        <p:sp>
          <p:nvSpPr>
            <p:cNvPr id="60" name="Rovnoramenný trojúhelník 59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Slza 60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2" name="Skupina 61"/>
          <p:cNvGrpSpPr/>
          <p:nvPr/>
        </p:nvGrpSpPr>
        <p:grpSpPr>
          <a:xfrm>
            <a:off x="1644204" y="3029486"/>
            <a:ext cx="147677" cy="382575"/>
            <a:chOff x="395535" y="4958053"/>
            <a:chExt cx="438212" cy="1135243"/>
          </a:xfrm>
        </p:grpSpPr>
        <p:sp>
          <p:nvSpPr>
            <p:cNvPr id="63" name="Rovnoramenný trojúhelník 62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Slza 63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5" name="Skupina 64"/>
          <p:cNvGrpSpPr/>
          <p:nvPr/>
        </p:nvGrpSpPr>
        <p:grpSpPr>
          <a:xfrm>
            <a:off x="3850081" y="2332401"/>
            <a:ext cx="147677" cy="382575"/>
            <a:chOff x="395535" y="4958053"/>
            <a:chExt cx="438212" cy="1135243"/>
          </a:xfrm>
        </p:grpSpPr>
        <p:sp>
          <p:nvSpPr>
            <p:cNvPr id="66" name="Rovnoramenný trojúhelník 65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Slza 66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8" name="TextovéPole 67"/>
          <p:cNvSpPr txBox="1"/>
          <p:nvPr/>
        </p:nvSpPr>
        <p:spPr>
          <a:xfrm>
            <a:off x="395537" y="5429538"/>
            <a:ext cx="820891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50000"/>
                  </a:schemeClr>
                </a:solidFill>
              </a:rPr>
              <a:t>Saúdská Arábie, Kuvajt, Rusko, USA, Venezuela, Kolumbie, Nigérie, Norsko, Velká Británie, Indonésie, Alžírsko, Egypt, Aljašský záliv,</a:t>
            </a:r>
            <a:endParaRPr lang="cs-CZ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69" name="Skupina 68"/>
          <p:cNvGrpSpPr/>
          <p:nvPr/>
        </p:nvGrpSpPr>
        <p:grpSpPr>
          <a:xfrm>
            <a:off x="4443372" y="2444197"/>
            <a:ext cx="147677" cy="382575"/>
            <a:chOff x="395535" y="4958053"/>
            <a:chExt cx="438212" cy="1135243"/>
          </a:xfrm>
        </p:grpSpPr>
        <p:sp>
          <p:nvSpPr>
            <p:cNvPr id="70" name="Rovnoramenný trojúhelník 69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Slza 70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2" name="Obdélník 71"/>
          <p:cNvSpPr/>
          <p:nvPr/>
        </p:nvSpPr>
        <p:spPr>
          <a:xfrm>
            <a:off x="-180528" y="1095724"/>
            <a:ext cx="9793088" cy="57606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4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272808" cy="7780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2800" dirty="0" smtClean="0"/>
              <a:t>Frakční destilace surové ropy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39772"/>
            <a:ext cx="5472608" cy="506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5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634082"/>
          </a:xfrm>
        </p:spPr>
        <p:txBody>
          <a:bodyPr>
            <a:normAutofit/>
          </a:bodyPr>
          <a:lstStyle/>
          <a:p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Zjisti, jaké hlavní produkty (frakce) se získávají z ropy a k čemu slouží</a:t>
            </a:r>
            <a:endParaRPr lang="cs-CZ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0"/>
          </a:effectLst>
        </p:spPr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Benzín – pohonné hmoty</a:t>
            </a:r>
          </a:p>
          <a:p>
            <a:r>
              <a:rPr lang="cs-CZ" dirty="0" smtClean="0"/>
              <a:t>Petrolej – svícení</a:t>
            </a:r>
          </a:p>
          <a:p>
            <a:r>
              <a:rPr lang="cs-CZ" dirty="0" smtClean="0"/>
              <a:t>Nafta - letecký benzín</a:t>
            </a:r>
          </a:p>
          <a:p>
            <a:r>
              <a:rPr lang="cs-CZ" dirty="0" smtClean="0"/>
              <a:t>Olej – motory, mazání</a:t>
            </a:r>
          </a:p>
          <a:p>
            <a:r>
              <a:rPr lang="cs-CZ" dirty="0" smtClean="0"/>
              <a:t>Parafin – svíčky, izolace</a:t>
            </a:r>
          </a:p>
          <a:p>
            <a:r>
              <a:rPr lang="cs-CZ" dirty="0" smtClean="0"/>
              <a:t>Asfalt – povrch vozovek, izolace</a:t>
            </a:r>
          </a:p>
          <a:p>
            <a:r>
              <a:rPr lang="cs-CZ" dirty="0" smtClean="0"/>
              <a:t>Plasty – spotřební materiál, střechy…</a:t>
            </a:r>
          </a:p>
          <a:p>
            <a:r>
              <a:rPr lang="cs-CZ" dirty="0" smtClean="0"/>
              <a:t>Umělá vlákna – oblečení, </a:t>
            </a:r>
            <a:r>
              <a:rPr lang="cs-CZ" dirty="0" err="1" smtClean="0"/>
              <a:t>outdoorové</a:t>
            </a:r>
            <a:r>
              <a:rPr lang="cs-CZ" dirty="0" smtClean="0"/>
              <a:t> potřeby, lékařské účely</a:t>
            </a:r>
          </a:p>
          <a:p>
            <a:r>
              <a:rPr lang="cs-CZ" dirty="0" smtClean="0"/>
              <a:t>Hnojiva</a:t>
            </a:r>
          </a:p>
          <a:p>
            <a:r>
              <a:rPr lang="cs-CZ" dirty="0" smtClean="0"/>
              <a:t>Barviva</a:t>
            </a:r>
          </a:p>
          <a:p>
            <a:r>
              <a:rPr lang="cs-CZ" dirty="0" smtClean="0"/>
              <a:t>Kaučuk - guma, pneumatiky</a:t>
            </a:r>
          </a:p>
          <a:p>
            <a:r>
              <a:rPr lang="cs-CZ" dirty="0" smtClean="0"/>
              <a:t>Léčiva, kosmetika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251520" y="1412776"/>
            <a:ext cx="8532440" cy="5019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8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Zemní plyn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1905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cs-CZ" dirty="0" smtClean="0"/>
              <a:t>Vyskytuje se často při ložiscích ropy nebo uhlí, vznikl taktéž při přeměně organismů </a:t>
            </a:r>
          </a:p>
          <a:p>
            <a:endParaRPr lang="cs-CZ" dirty="0" smtClean="0"/>
          </a:p>
          <a:p>
            <a:r>
              <a:rPr lang="cs-CZ" dirty="0" smtClean="0"/>
              <a:t>Vytápění a ohřev </a:t>
            </a:r>
          </a:p>
          <a:p>
            <a:r>
              <a:rPr lang="cs-CZ" dirty="0" smtClean="0"/>
              <a:t>Pohonné hmoty</a:t>
            </a:r>
          </a:p>
          <a:p>
            <a:r>
              <a:rPr lang="cs-CZ" dirty="0" smtClean="0"/>
              <a:t>Ropa i zemní plyn se přepravují převážně tankery nebo potrubím</a:t>
            </a:r>
          </a:p>
          <a:p>
            <a:endParaRPr lang="cs-CZ" dirty="0" smtClean="0"/>
          </a:p>
          <a:p>
            <a:r>
              <a:rPr lang="cs-CZ" dirty="0" smtClean="0"/>
              <a:t>Je hořlavý, bez zápachu (uměle se dodává)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13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3200" dirty="0" smtClean="0"/>
              <a:t>Další ze základních palivoenergetických surovin patří mezi radioaktivní prvky = </a:t>
            </a:r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 descr="http://www.fospaliva.wz.cz/awaybu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585913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fospaliva.wz.cz/awaybu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585913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://www.fospaliva.wz.cz/awaybu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585913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ospaliva.wz.cz/awaybu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585913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www.fospaliva.wz.cz/awaybu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585913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ospaliva.wz.cz/awaybu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585913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ln w="19050"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800" dirty="0" smtClean="0"/>
              <a:t>Obohacený se používá jako palivo v jaderných elektrárnách.</a:t>
            </a:r>
          </a:p>
          <a:p>
            <a:r>
              <a:rPr lang="cs-CZ" sz="2800" dirty="0" smtClean="0"/>
              <a:t>Výhoda: z relativně malého množství paliva lze vyrobit velké množství energie.</a:t>
            </a:r>
          </a:p>
          <a:p>
            <a:r>
              <a:rPr lang="cs-CZ" sz="2800" dirty="0" smtClean="0"/>
              <a:t>Nevýhoda (nebezpečí): je radioaktivní a nastává problém s likvidací a skladováním použitého paliva</a:t>
            </a:r>
          </a:p>
          <a:p>
            <a:pPr marL="0" indent="0">
              <a:buNone/>
            </a:pPr>
            <a:r>
              <a:rPr lang="cs-CZ" sz="2800" dirty="0" smtClean="0"/>
              <a:t>    - při spalování vzniká velké množství tepla – nutnost </a:t>
            </a: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     ochlazování vodou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- možnost jaderné havárie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044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pPr algn="l"/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Zjisti, kdy došlo k jaderné havárii v Černobylu a v japonské </a:t>
            </a:r>
            <a:r>
              <a:rPr lang="cs-CZ" sz="2400" i="1" dirty="0" err="1" smtClean="0">
                <a:solidFill>
                  <a:schemeClr val="accent1">
                    <a:lumMod val="75000"/>
                  </a:schemeClr>
                </a:solidFill>
              </a:rPr>
              <a:t>Fukušimě</a:t>
            </a:r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b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Povede se ti zjistit  proč?</a:t>
            </a:r>
            <a:endParaRPr lang="cs-CZ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cs-CZ" dirty="0" smtClean="0"/>
              <a:t>Černobyl: </a:t>
            </a:r>
          </a:p>
          <a:p>
            <a:r>
              <a:rPr lang="cs-CZ" dirty="0" err="1" smtClean="0"/>
              <a:t>Fukušima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7" y="3430741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Proč jsou tyto havárie tak nebezpečné, že část obyvatelstva výstavbu jaderných elektráren zcela odmítá?</a:t>
            </a:r>
          </a:p>
          <a:p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Zásoby uranu země nerady zveřejňují – máš představu z jakého důvodu?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348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971600" y="260648"/>
            <a:ext cx="7067128" cy="706090"/>
          </a:xfr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 smtClean="0"/>
              <a:t>Ropná plošina</a:t>
            </a:r>
            <a:endParaRPr lang="cs-CZ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194385"/>
            <a:ext cx="7056784" cy="523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4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416824" cy="778098"/>
          </a:xfr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 smtClean="0"/>
              <a:t>Těžba ropy na pevnině</a:t>
            </a:r>
            <a:endParaRPr lang="cs-CZ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25856" cy="511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7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836712"/>
            <a:ext cx="9721080" cy="203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File:Uhelný důl hlubinný ANSELMEduard Urx (Ostrava)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83" y="3284984"/>
            <a:ext cx="5603776" cy="32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403976" cy="634082"/>
          </a:xfrm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sz="2800" dirty="0" smtClean="0"/>
              <a:t>Hnědouhelný lom, černouhelný důl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031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cs-CZ" u="sng" dirty="0" smtClean="0">
                <a:hlinkClick r:id="rId2"/>
              </a:rPr>
              <a:t>Zdroje</a:t>
            </a:r>
          </a:p>
          <a:p>
            <a:pPr marL="0" indent="0">
              <a:buNone/>
            </a:pPr>
            <a:r>
              <a:rPr lang="cs-CZ" u="sng" dirty="0" smtClean="0">
                <a:hlinkClick r:id="rId2"/>
              </a:rPr>
              <a:t>         </a:t>
            </a:r>
          </a:p>
          <a:p>
            <a:r>
              <a:rPr lang="en-US" dirty="0"/>
              <a:t>NEZNÁMÝ. </a:t>
            </a:r>
            <a:r>
              <a:rPr lang="en-US" i="1" dirty="0" err="1"/>
              <a:t>wikimedia.commons</a:t>
            </a:r>
            <a:r>
              <a:rPr lang="en-US" dirty="0"/>
              <a:t> [online]. [cit. 6.5.2014]. </a:t>
            </a:r>
            <a:r>
              <a:rPr lang="en-US" dirty="0" err="1"/>
              <a:t>Dostupný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WWW: http://upload.wikimedia.org/wikipedia/commons/thumb/6/63/A_large_blank_world_map_with_oceans_marked_in_blue.svg/1024px-A_large_blank_world_map_with_oceans_marked_in_blue.svg.png?uselang=cs</a:t>
            </a:r>
            <a:endParaRPr lang="cs-CZ" dirty="0" smtClean="0"/>
          </a:p>
          <a:p>
            <a:r>
              <a:rPr lang="en-US" dirty="0"/>
              <a:t>NEZNÁMÝ. </a:t>
            </a:r>
            <a:r>
              <a:rPr lang="en-US" i="1" dirty="0" err="1"/>
              <a:t>wikimedia.commons</a:t>
            </a:r>
            <a:r>
              <a:rPr lang="en-US" dirty="0"/>
              <a:t> [online]. [cit. 6.5.2014]. </a:t>
            </a:r>
            <a:r>
              <a:rPr lang="en-US" dirty="0" err="1"/>
              <a:t>Dostupný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WWW: http://commons.wikimedia.org/wiki/File:Beryl_alpha_from_air.jpg</a:t>
            </a:r>
            <a:endParaRPr lang="cs-CZ" dirty="0" smtClean="0"/>
          </a:p>
          <a:p>
            <a:r>
              <a:rPr lang="en-US" dirty="0"/>
              <a:t>NEZNÁMÝ. </a:t>
            </a:r>
            <a:r>
              <a:rPr lang="en-US" i="1" dirty="0" err="1"/>
              <a:t>wikimedia.commons</a:t>
            </a:r>
            <a:r>
              <a:rPr lang="en-US" dirty="0"/>
              <a:t> [online]. [cit. 6.5.2014]. </a:t>
            </a:r>
            <a:r>
              <a:rPr lang="en-US" dirty="0" err="1"/>
              <a:t>Dostupný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WWW: http://commons.wikimedia.org/wiki/File:Crude_Oil_Distillation.png</a:t>
            </a:r>
          </a:p>
          <a:p>
            <a:r>
              <a:rPr lang="en-US" dirty="0"/>
              <a:t>NEZNÁMÝ. </a:t>
            </a:r>
            <a:r>
              <a:rPr lang="en-US" i="1" dirty="0" err="1"/>
              <a:t>wikimedia.commons</a:t>
            </a:r>
            <a:r>
              <a:rPr lang="en-US" dirty="0"/>
              <a:t> [online]. [cit. 6.5.2014]. </a:t>
            </a:r>
            <a:r>
              <a:rPr lang="en-US" dirty="0" err="1"/>
              <a:t>Dostupný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WWW: http://commons.wikimedia.org/wiki/File:Oil_pump_in_Baku.jpg?uselang=cs</a:t>
            </a:r>
          </a:p>
          <a:p>
            <a:r>
              <a:rPr lang="en-US" dirty="0"/>
              <a:t>NEZNÁMÝ. </a:t>
            </a:r>
            <a:r>
              <a:rPr lang="en-US" i="1" dirty="0" err="1"/>
              <a:t>wikimedia.commons</a:t>
            </a:r>
            <a:r>
              <a:rPr lang="en-US" dirty="0"/>
              <a:t> [online]. [cit. 6.5.2014]. </a:t>
            </a:r>
            <a:r>
              <a:rPr lang="en-US" dirty="0" err="1"/>
              <a:t>Dostupný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WWW: http://commons.wikimedia.org/wiki/File:CSA2.jpg?uselang=cs</a:t>
            </a:r>
          </a:p>
          <a:p>
            <a:r>
              <a:rPr lang="en-US" dirty="0" smtClean="0"/>
              <a:t>NEZNÁMÝ</a:t>
            </a:r>
            <a:r>
              <a:rPr lang="en-US" dirty="0"/>
              <a:t>. </a:t>
            </a:r>
            <a:r>
              <a:rPr lang="en-US" i="1" dirty="0" err="1"/>
              <a:t>wikimedia.commons</a:t>
            </a:r>
            <a:r>
              <a:rPr lang="en-US" dirty="0"/>
              <a:t> [online]. [cit. 6.5.2014]. </a:t>
            </a:r>
            <a:r>
              <a:rPr lang="en-US" dirty="0" err="1"/>
              <a:t>Dostupný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WWW: http://commons.wikimedia.org/wiki/File:Uheln%C3%BD_d%C5%AFl_hlubinn%C3%BD_ANSELMEduard_Urx_(Ostrava)_(3).jpg?uselang=cs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799369"/>
              </p:ext>
            </p:extLst>
          </p:nvPr>
        </p:nvGraphicFramePr>
        <p:xfrm>
          <a:off x="467544" y="1052736"/>
          <a:ext cx="8216783" cy="410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6783"/>
              </a:tblGrid>
              <a:tr h="480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dirty="0">
                          <a:effectLst/>
                        </a:rPr>
                        <a:t>Vzdělávací oblast, tematický okruh, téma vzdělávacího materiálu: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6" marR="640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073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dirty="0">
                          <a:effectLst/>
                        </a:rPr>
                        <a:t>Zeměpis, Socioekonomická geografie, </a:t>
                      </a:r>
                      <a:r>
                        <a:rPr lang="cs-CZ" sz="1700" dirty="0" smtClean="0">
                          <a:effectLst/>
                        </a:rPr>
                        <a:t>Průmysl, Palivoenergetické suroviny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6" marR="64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dirty="0">
                          <a:effectLst/>
                        </a:rPr>
                        <a:t>Metodický list, anotace: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6" marR="64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2166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700" dirty="0" smtClean="0">
                          <a:effectLst/>
                        </a:rPr>
                        <a:t>Prezentace přibližuje jednotlivé zdroje palivoenergetických surovin a jejich rozmístění a užití.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6" marR="640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7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147002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Palivoenergetické suroviny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04009" y="2132856"/>
            <a:ext cx="6400800" cy="1800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Suroviny, které se využívají k výrobě elektrické energie nebo výrobě pohonných hmot.</a:t>
            </a:r>
          </a:p>
          <a:p>
            <a:pPr algn="l"/>
            <a:r>
              <a:rPr lang="cs-CZ" sz="2400" dirty="0" smtClean="0">
                <a:solidFill>
                  <a:schemeClr val="tx1"/>
                </a:solidFill>
              </a:rPr>
              <a:t>Také se těmto surovinám říká fosilní paliva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n</a:t>
            </a:r>
            <a:r>
              <a:rPr lang="cs-CZ" sz="2400" dirty="0" smtClean="0">
                <a:solidFill>
                  <a:schemeClr val="tx1"/>
                </a:solidFill>
              </a:rPr>
              <a:t>ebo neobnovitelné zdroje 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530120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Zjisti na internetu, co znamená pojem fosilní palivo a co se rozumí pojmem neobnovitelný zdroj</a:t>
            </a:r>
            <a:endParaRPr lang="cs-CZ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15616" y="4365104"/>
            <a:ext cx="64807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UHLÍ, ROPA, ZEMNÍ PLYN, URAN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825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3600" dirty="0" smtClean="0"/>
              <a:t>Surovina, která vznikla přeměnou starých rostlinných a živočišných organismů = </a:t>
            </a:r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uhlí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84502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Před více než 300 mil. let došlo k pohřbení přesliček a plavuní pod nánosy nepropustných vrstev a vody.</a:t>
            </a:r>
          </a:p>
          <a:p>
            <a:r>
              <a:rPr lang="cs-CZ" dirty="0" smtClean="0"/>
              <a:t>Bez přístupu vzduchu pak proběhla přeměna na horninu, kterou dnes nazýváme uhlí.</a:t>
            </a:r>
          </a:p>
          <a:p>
            <a:r>
              <a:rPr lang="cs-CZ" dirty="0" smtClean="0"/>
              <a:t>Uhlí, které je starší, dokonaleji přeměněné, výhřevnější, kvalitnější je </a:t>
            </a:r>
            <a:r>
              <a:rPr lang="cs-CZ" b="1" i="1" dirty="0" smtClean="0"/>
              <a:t>černé uhlí.</a:t>
            </a:r>
            <a:endParaRPr lang="cs-CZ" dirty="0" smtClean="0"/>
          </a:p>
          <a:p>
            <a:r>
              <a:rPr lang="cs-CZ" dirty="0" smtClean="0"/>
              <a:t>Uhlí méně výhřevné, mladší je </a:t>
            </a:r>
            <a:r>
              <a:rPr lang="cs-CZ" b="1" i="1" dirty="0" smtClean="0">
                <a:solidFill>
                  <a:schemeClr val="accent6">
                    <a:lumMod val="50000"/>
                  </a:schemeClr>
                </a:solidFill>
              </a:rPr>
              <a:t>hnědé uhlí.</a:t>
            </a:r>
          </a:p>
          <a:p>
            <a:r>
              <a:rPr lang="cs-CZ" dirty="0" smtClean="0"/>
              <a:t>Další druhy uhlí – lignit, antracit.</a:t>
            </a:r>
          </a:p>
          <a:p>
            <a:r>
              <a:rPr lang="cs-CZ" sz="2600" dirty="0" smtClean="0">
                <a:hlinkClick r:id="rId2"/>
              </a:rPr>
              <a:t>http://www.okd.cz/cs/tezime-uhli/jak-uhli-vzniklo</a:t>
            </a:r>
            <a:endParaRPr lang="cs-CZ" sz="2600" dirty="0" smtClean="0"/>
          </a:p>
          <a:p>
            <a:endParaRPr lang="cs-CZ" sz="2600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1434" y="5805264"/>
            <a:ext cx="896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Co myslíš, že by se s organismy stalo, kdyby  k nim měl přístup vzduch?</a:t>
            </a:r>
            <a:endParaRPr lang="cs-CZ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Využití uhlí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ln w="12700"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r>
              <a:rPr lang="cs-CZ" dirty="0" smtClean="0"/>
              <a:t>Spalování v tepelných elektrárnách - teplo, energie,</a:t>
            </a:r>
          </a:p>
          <a:p>
            <a:r>
              <a:rPr lang="cs-CZ" dirty="0" smtClean="0"/>
              <a:t>Vytápění pecí v hutích – výroba železa,</a:t>
            </a:r>
          </a:p>
          <a:p>
            <a:r>
              <a:rPr lang="cs-CZ" dirty="0" smtClean="0"/>
              <a:t>Vytápění domácností</a:t>
            </a:r>
          </a:p>
          <a:p>
            <a:r>
              <a:rPr lang="cs-CZ" dirty="0" smtClean="0"/>
              <a:t>Lékařské účely,</a:t>
            </a:r>
          </a:p>
          <a:p>
            <a:r>
              <a:rPr lang="cs-CZ" dirty="0" smtClean="0"/>
              <a:t>Chemické využití – barvy, laky aj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06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720079"/>
          </a:xfrm>
        </p:spPr>
        <p:txBody>
          <a:bodyPr>
            <a:normAutofit/>
          </a:bodyPr>
          <a:lstStyle/>
          <a:p>
            <a:r>
              <a:rPr lang="cs-CZ" sz="2000" i="1" dirty="0" smtClean="0">
                <a:solidFill>
                  <a:schemeClr val="accent1">
                    <a:lumMod val="75000"/>
                  </a:schemeClr>
                </a:solidFill>
              </a:rPr>
              <a:t>S využitím značky pro uhlí používané v atlasech zakresli hlavní oblasti těžby černého a hnědého uhlí a vyhledej státy s největší těžbou</a:t>
            </a:r>
          </a:p>
          <a:p>
            <a:endParaRPr lang="cs-CZ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2" name="Picture 8" descr="http://upload.wikimedia.org/wikipedia/commons/thumb/6/63/A_large_blank_world_map_with_oceans_marked_in_blue.svg/1024px-A_large_blank_world_map_with_oceans_marked_in_blue.svg.png?uselang=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628799"/>
            <a:ext cx="9455783" cy="476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rychle 3"/>
          <p:cNvSpPr/>
          <p:nvPr/>
        </p:nvSpPr>
        <p:spPr>
          <a:xfrm>
            <a:off x="2195736" y="2968232"/>
            <a:ext cx="216024" cy="216024"/>
          </a:xfrm>
          <a:prstGeom prst="cube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Krychle 4"/>
          <p:cNvSpPr/>
          <p:nvPr/>
        </p:nvSpPr>
        <p:spPr>
          <a:xfrm>
            <a:off x="3203848" y="2844343"/>
            <a:ext cx="216024" cy="216024"/>
          </a:xfrm>
          <a:prstGeom prst="cube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Krychle 5"/>
          <p:cNvSpPr/>
          <p:nvPr/>
        </p:nvSpPr>
        <p:spPr>
          <a:xfrm>
            <a:off x="7956376" y="3091644"/>
            <a:ext cx="216024" cy="216024"/>
          </a:xfrm>
          <a:prstGeom prst="cube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Krychle 6"/>
          <p:cNvSpPr/>
          <p:nvPr/>
        </p:nvSpPr>
        <p:spPr>
          <a:xfrm>
            <a:off x="6036153" y="4149080"/>
            <a:ext cx="216024" cy="216024"/>
          </a:xfrm>
          <a:prstGeom prst="cube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Krychle 7"/>
          <p:cNvSpPr/>
          <p:nvPr/>
        </p:nvSpPr>
        <p:spPr>
          <a:xfrm>
            <a:off x="5820129" y="5293390"/>
            <a:ext cx="216024" cy="216024"/>
          </a:xfrm>
          <a:prstGeom prst="cube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Krychle 8"/>
          <p:cNvSpPr/>
          <p:nvPr/>
        </p:nvSpPr>
        <p:spPr>
          <a:xfrm>
            <a:off x="2987824" y="2371534"/>
            <a:ext cx="216024" cy="216024"/>
          </a:xfrm>
          <a:prstGeom prst="cube">
            <a:avLst/>
          </a:prstGeom>
          <a:solidFill>
            <a:schemeClr val="accent6">
              <a:lumMod val="50000"/>
              <a:alpha val="8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Krychle 9"/>
          <p:cNvSpPr/>
          <p:nvPr/>
        </p:nvSpPr>
        <p:spPr>
          <a:xfrm>
            <a:off x="7596336" y="3535733"/>
            <a:ext cx="216024" cy="216024"/>
          </a:xfrm>
          <a:prstGeom prst="cube">
            <a:avLst/>
          </a:prstGeom>
          <a:solidFill>
            <a:schemeClr val="accent6">
              <a:lumMod val="50000"/>
              <a:alpha val="8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Krychle 11"/>
          <p:cNvSpPr/>
          <p:nvPr/>
        </p:nvSpPr>
        <p:spPr>
          <a:xfrm>
            <a:off x="5496093" y="5445224"/>
            <a:ext cx="216024" cy="216024"/>
          </a:xfrm>
          <a:prstGeom prst="cube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Krychle 12"/>
          <p:cNvSpPr/>
          <p:nvPr/>
        </p:nvSpPr>
        <p:spPr>
          <a:xfrm>
            <a:off x="5496093" y="4653136"/>
            <a:ext cx="216024" cy="216024"/>
          </a:xfrm>
          <a:prstGeom prst="cube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Krychle 13"/>
          <p:cNvSpPr/>
          <p:nvPr/>
        </p:nvSpPr>
        <p:spPr>
          <a:xfrm>
            <a:off x="2420706" y="3535733"/>
            <a:ext cx="216024" cy="216024"/>
          </a:xfrm>
          <a:prstGeom prst="cube">
            <a:avLst/>
          </a:prstGeom>
          <a:solidFill>
            <a:schemeClr val="accent6">
              <a:lumMod val="50000"/>
              <a:alpha val="8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Krychle 14"/>
          <p:cNvSpPr/>
          <p:nvPr/>
        </p:nvSpPr>
        <p:spPr>
          <a:xfrm>
            <a:off x="7880118" y="2371534"/>
            <a:ext cx="216024" cy="216024"/>
          </a:xfrm>
          <a:prstGeom prst="cube">
            <a:avLst/>
          </a:prstGeom>
          <a:solidFill>
            <a:schemeClr val="accent6">
              <a:lumMod val="50000"/>
              <a:alpha val="8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Krychle 15"/>
          <p:cNvSpPr/>
          <p:nvPr/>
        </p:nvSpPr>
        <p:spPr>
          <a:xfrm>
            <a:off x="6036153" y="4653136"/>
            <a:ext cx="216024" cy="216024"/>
          </a:xfrm>
          <a:prstGeom prst="cube">
            <a:avLst/>
          </a:prstGeom>
          <a:solidFill>
            <a:schemeClr val="accent6">
              <a:lumMod val="50000"/>
              <a:alpha val="8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0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648071"/>
          </a:xfrm>
        </p:spPr>
        <p:txBody>
          <a:bodyPr>
            <a:normAutofit lnSpcReduction="10000"/>
          </a:bodyPr>
          <a:lstStyle/>
          <a:p>
            <a:r>
              <a:rPr lang="cs-CZ" sz="2000" i="1" dirty="0" smtClean="0">
                <a:solidFill>
                  <a:schemeClr val="accent1">
                    <a:lumMod val="75000"/>
                  </a:schemeClr>
                </a:solidFill>
              </a:rPr>
              <a:t>S využitím značky pro uhlí používané v atlasech zakresli hlavní oblasti těžby černého a hnědého uhlí a vyhledej státy s největší těžbou</a:t>
            </a:r>
          </a:p>
          <a:p>
            <a:endParaRPr lang="cs-CZ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32" name="Picture 8" descr="http://upload.wikimedia.org/wikipedia/commons/thumb/6/63/A_large_blank_world_map_with_oceans_marked_in_blue.svg/1024px-A_large_blank_world_map_with_oceans_marked_in_blue.svg.png?uselang=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628799"/>
            <a:ext cx="9455783" cy="476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Krychle 3"/>
          <p:cNvSpPr/>
          <p:nvPr/>
        </p:nvSpPr>
        <p:spPr>
          <a:xfrm>
            <a:off x="1324860" y="2996952"/>
            <a:ext cx="216024" cy="216024"/>
          </a:xfrm>
          <a:prstGeom prst="cube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Krychle 4"/>
          <p:cNvSpPr/>
          <p:nvPr/>
        </p:nvSpPr>
        <p:spPr>
          <a:xfrm>
            <a:off x="4113605" y="2536184"/>
            <a:ext cx="216024" cy="216024"/>
          </a:xfrm>
          <a:prstGeom prst="cube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Krychle 5"/>
          <p:cNvSpPr/>
          <p:nvPr/>
        </p:nvSpPr>
        <p:spPr>
          <a:xfrm>
            <a:off x="6670702" y="3232479"/>
            <a:ext cx="216024" cy="216024"/>
          </a:xfrm>
          <a:prstGeom prst="cube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Krychle 6"/>
          <p:cNvSpPr/>
          <p:nvPr/>
        </p:nvSpPr>
        <p:spPr>
          <a:xfrm>
            <a:off x="5820129" y="3427721"/>
            <a:ext cx="216024" cy="216024"/>
          </a:xfrm>
          <a:prstGeom prst="cube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Krychle 7"/>
          <p:cNvSpPr/>
          <p:nvPr/>
        </p:nvSpPr>
        <p:spPr>
          <a:xfrm>
            <a:off x="7413553" y="5085184"/>
            <a:ext cx="216024" cy="216024"/>
          </a:xfrm>
          <a:prstGeom prst="cube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Krychle 8"/>
          <p:cNvSpPr/>
          <p:nvPr/>
        </p:nvSpPr>
        <p:spPr>
          <a:xfrm>
            <a:off x="3978151" y="2520307"/>
            <a:ext cx="216024" cy="216024"/>
          </a:xfrm>
          <a:prstGeom prst="cube">
            <a:avLst/>
          </a:prstGeom>
          <a:solidFill>
            <a:schemeClr val="accent6">
              <a:lumMod val="50000"/>
              <a:alpha val="8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Krychle 9"/>
          <p:cNvSpPr/>
          <p:nvPr/>
        </p:nvSpPr>
        <p:spPr>
          <a:xfrm>
            <a:off x="6548327" y="3104964"/>
            <a:ext cx="216024" cy="216024"/>
          </a:xfrm>
          <a:prstGeom prst="cube">
            <a:avLst/>
          </a:prstGeom>
          <a:solidFill>
            <a:schemeClr val="accent6">
              <a:lumMod val="50000"/>
              <a:alpha val="8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Krychle 11"/>
          <p:cNvSpPr/>
          <p:nvPr/>
        </p:nvSpPr>
        <p:spPr>
          <a:xfrm>
            <a:off x="4310126" y="5085184"/>
            <a:ext cx="216024" cy="216024"/>
          </a:xfrm>
          <a:prstGeom prst="cube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Krychle 12"/>
          <p:cNvSpPr/>
          <p:nvPr/>
        </p:nvSpPr>
        <p:spPr>
          <a:xfrm>
            <a:off x="4494155" y="2428172"/>
            <a:ext cx="216024" cy="216024"/>
          </a:xfrm>
          <a:prstGeom prst="cube">
            <a:avLst/>
          </a:prstGeom>
          <a:solidFill>
            <a:schemeClr val="tx1">
              <a:lumMod val="85000"/>
              <a:lumOff val="15000"/>
              <a:alpha val="8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Krychle 13"/>
          <p:cNvSpPr/>
          <p:nvPr/>
        </p:nvSpPr>
        <p:spPr>
          <a:xfrm>
            <a:off x="1106279" y="2860220"/>
            <a:ext cx="216024" cy="216024"/>
          </a:xfrm>
          <a:prstGeom prst="cube">
            <a:avLst/>
          </a:prstGeom>
          <a:solidFill>
            <a:schemeClr val="accent6">
              <a:lumMod val="50000"/>
              <a:alpha val="8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Krychle 14"/>
          <p:cNvSpPr/>
          <p:nvPr/>
        </p:nvSpPr>
        <p:spPr>
          <a:xfrm>
            <a:off x="5712117" y="2320160"/>
            <a:ext cx="216024" cy="216024"/>
          </a:xfrm>
          <a:prstGeom prst="cube">
            <a:avLst/>
          </a:prstGeom>
          <a:solidFill>
            <a:schemeClr val="accent6">
              <a:lumMod val="50000"/>
              <a:alpha val="8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Krychle 15"/>
          <p:cNvSpPr/>
          <p:nvPr/>
        </p:nvSpPr>
        <p:spPr>
          <a:xfrm>
            <a:off x="7354268" y="4961861"/>
            <a:ext cx="216024" cy="216024"/>
          </a:xfrm>
          <a:prstGeom prst="cube">
            <a:avLst/>
          </a:prstGeom>
          <a:solidFill>
            <a:schemeClr val="accent6">
              <a:lumMod val="50000"/>
              <a:alpha val="8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44779" y="6158732"/>
            <a:ext cx="878875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USA, Čína, JAR, Austrálie, Indie, Rusko, Ukrajina, ČR, Polsko, Německo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180528" y="1628798"/>
            <a:ext cx="9793088" cy="57606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4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Černé zlato, strategická surovina, anglicky </a:t>
            </a:r>
            <a:r>
              <a:rPr lang="cs-CZ" dirty="0" err="1" smtClean="0"/>
              <a:t>oil</a:t>
            </a:r>
            <a:r>
              <a:rPr lang="cs-CZ" dirty="0" smtClean="0"/>
              <a:t> =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ropa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Tato surovina, která se těží od 2.poloviny 19. století, vznikla přeměnou mikroorganismů (bakterií a řas) v mělkých mořských zálivech.</a:t>
            </a:r>
          </a:p>
          <a:p>
            <a:r>
              <a:rPr lang="cs-CZ" dirty="0" smtClean="0"/>
              <a:t>Její naleziště jsou doprovázeny nalezišti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zemního plynu</a:t>
            </a:r>
            <a:r>
              <a:rPr lang="cs-CZ" dirty="0" smtClean="0"/>
              <a:t>, který vznikl z plynu obsažených v tělech mikroorganismů.</a:t>
            </a:r>
          </a:p>
          <a:p>
            <a:r>
              <a:rPr lang="cs-CZ" dirty="0" smtClean="0"/>
              <a:t>Dnes si bez ní téměř nedovedeme představit existenci mnoha průmyslových odvětví.</a:t>
            </a:r>
          </a:p>
          <a:p>
            <a:r>
              <a:rPr lang="cs-CZ" dirty="0" smtClean="0"/>
              <a:t>Je často předmětem politických i vojenských sporů, protože její zásoby nejsou neomezené a spotřeba vzrůstá.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9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490066"/>
          </a:xfrm>
        </p:spPr>
        <p:txBody>
          <a:bodyPr>
            <a:noAutofit/>
          </a:bodyPr>
          <a:lstStyle/>
          <a:p>
            <a:r>
              <a:rPr lang="cs-CZ" sz="2400" i="1" dirty="0" smtClean="0">
                <a:solidFill>
                  <a:schemeClr val="accent1">
                    <a:lumMod val="75000"/>
                  </a:schemeClr>
                </a:solidFill>
              </a:rPr>
              <a:t>Podle atlasu zakresli hlavní naleziště ropy a zemního plynu na Zemi</a:t>
            </a:r>
            <a:endParaRPr lang="cs-CZ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8" descr="http://upload.wikimedia.org/wikipedia/commons/thumb/6/63/A_large_blank_world_map_with_oceans_marked_in_blue.svg/1024px-A_large_blank_world_map_with_oceans_marked_in_blue.svg.png?uselang=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13" y="1106260"/>
            <a:ext cx="9164813" cy="454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480845" y="3009638"/>
            <a:ext cx="147677" cy="382575"/>
            <a:chOff x="395535" y="4958053"/>
            <a:chExt cx="438212" cy="1135243"/>
          </a:xfrm>
        </p:grpSpPr>
        <p:sp>
          <p:nvSpPr>
            <p:cNvPr id="6" name="Rovnoramenný trojúhelník 5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Slza 6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373884" y="3661534"/>
            <a:ext cx="147677" cy="382575"/>
            <a:chOff x="395535" y="4958053"/>
            <a:chExt cx="438212" cy="1135243"/>
          </a:xfrm>
        </p:grpSpPr>
        <p:sp>
          <p:nvSpPr>
            <p:cNvPr id="10" name="Rovnoramenný trojúhelník 9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Slza 10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4583921" y="918111"/>
            <a:ext cx="147677" cy="382575"/>
            <a:chOff x="395535" y="4958053"/>
            <a:chExt cx="438212" cy="1135243"/>
          </a:xfrm>
        </p:grpSpPr>
        <p:sp>
          <p:nvSpPr>
            <p:cNvPr id="13" name="Rovnoramenný trojúhelník 12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Slza 13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5447723" y="3311036"/>
            <a:ext cx="147677" cy="382575"/>
            <a:chOff x="395535" y="4958053"/>
            <a:chExt cx="438212" cy="1135243"/>
          </a:xfrm>
        </p:grpSpPr>
        <p:sp>
          <p:nvSpPr>
            <p:cNvPr id="16" name="Rovnoramenný trojúhelník 15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Slza 16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6569639" y="3846020"/>
            <a:ext cx="147677" cy="382575"/>
            <a:chOff x="395535" y="4958053"/>
            <a:chExt cx="438212" cy="1135243"/>
          </a:xfrm>
        </p:grpSpPr>
        <p:sp>
          <p:nvSpPr>
            <p:cNvPr id="19" name="Rovnoramenný trojúhelník 18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Slza 19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899592" y="3620287"/>
            <a:ext cx="147677" cy="382575"/>
            <a:chOff x="395535" y="4958053"/>
            <a:chExt cx="438212" cy="1135243"/>
          </a:xfrm>
        </p:grpSpPr>
        <p:sp>
          <p:nvSpPr>
            <p:cNvPr id="22" name="Rovnoramenný trojúhelník 21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Slza 22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5133334" y="836712"/>
            <a:ext cx="147677" cy="382575"/>
            <a:chOff x="395535" y="4958053"/>
            <a:chExt cx="438212" cy="1135243"/>
          </a:xfrm>
        </p:grpSpPr>
        <p:sp>
          <p:nvSpPr>
            <p:cNvPr id="25" name="Rovnoramenný trojúhelník 24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Slza 25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3763128" y="3735930"/>
            <a:ext cx="147677" cy="382575"/>
            <a:chOff x="395535" y="4958053"/>
            <a:chExt cx="438212" cy="1135243"/>
          </a:xfrm>
        </p:grpSpPr>
        <p:sp>
          <p:nvSpPr>
            <p:cNvPr id="28" name="Rovnoramenný trojúhelník 27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Slza 28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6012160" y="3869396"/>
            <a:ext cx="183972" cy="320545"/>
            <a:chOff x="499352" y="3105844"/>
            <a:chExt cx="135603" cy="351297"/>
          </a:xfrm>
        </p:grpSpPr>
        <p:sp>
          <p:nvSpPr>
            <p:cNvPr id="39" name="Rovnoramenný trojúhelník 38"/>
            <p:cNvSpPr/>
            <p:nvPr/>
          </p:nvSpPr>
          <p:spPr>
            <a:xfrm>
              <a:off x="499352" y="3212032"/>
              <a:ext cx="120193" cy="245109"/>
            </a:xfrm>
            <a:prstGeom prst="triangl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Slza 39"/>
            <p:cNvSpPr/>
            <p:nvPr/>
          </p:nvSpPr>
          <p:spPr>
            <a:xfrm rot="14534663" flipH="1">
              <a:off x="578590" y="3101160"/>
              <a:ext cx="51682" cy="61049"/>
            </a:xfrm>
            <a:prstGeom prst="teardrop">
              <a:avLst>
                <a:gd name="adj" fmla="val 1681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4205852" y="1085821"/>
            <a:ext cx="183972" cy="320545"/>
            <a:chOff x="499352" y="3105844"/>
            <a:chExt cx="135603" cy="351297"/>
          </a:xfrm>
        </p:grpSpPr>
        <p:sp>
          <p:nvSpPr>
            <p:cNvPr id="42" name="Rovnoramenný trojúhelník 41"/>
            <p:cNvSpPr/>
            <p:nvPr/>
          </p:nvSpPr>
          <p:spPr>
            <a:xfrm>
              <a:off x="499352" y="3212032"/>
              <a:ext cx="120193" cy="245109"/>
            </a:xfrm>
            <a:prstGeom prst="triangl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Slza 42"/>
            <p:cNvSpPr/>
            <p:nvPr/>
          </p:nvSpPr>
          <p:spPr>
            <a:xfrm rot="14534663" flipH="1">
              <a:off x="578590" y="3101160"/>
              <a:ext cx="51682" cy="61049"/>
            </a:xfrm>
            <a:prstGeom prst="teardrop">
              <a:avLst>
                <a:gd name="adj" fmla="val 1681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578616" y="4160202"/>
            <a:ext cx="183972" cy="320545"/>
            <a:chOff x="499352" y="3105844"/>
            <a:chExt cx="135603" cy="351297"/>
          </a:xfrm>
        </p:grpSpPr>
        <p:sp>
          <p:nvSpPr>
            <p:cNvPr id="45" name="Rovnoramenný trojúhelník 44"/>
            <p:cNvSpPr/>
            <p:nvPr/>
          </p:nvSpPr>
          <p:spPr>
            <a:xfrm>
              <a:off x="499352" y="3212032"/>
              <a:ext cx="120193" cy="245109"/>
            </a:xfrm>
            <a:prstGeom prst="triangl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Slza 45"/>
            <p:cNvSpPr/>
            <p:nvPr/>
          </p:nvSpPr>
          <p:spPr>
            <a:xfrm rot="14534663" flipH="1">
              <a:off x="578590" y="3101160"/>
              <a:ext cx="51682" cy="61049"/>
            </a:xfrm>
            <a:prstGeom prst="teardrop">
              <a:avLst>
                <a:gd name="adj" fmla="val 1681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7" name="Skupina 46"/>
          <p:cNvGrpSpPr/>
          <p:nvPr/>
        </p:nvGrpSpPr>
        <p:grpSpPr>
          <a:xfrm>
            <a:off x="3202095" y="1742022"/>
            <a:ext cx="183972" cy="320545"/>
            <a:chOff x="499352" y="3105844"/>
            <a:chExt cx="135603" cy="351297"/>
          </a:xfrm>
        </p:grpSpPr>
        <p:sp>
          <p:nvSpPr>
            <p:cNvPr id="48" name="Rovnoramenný trojúhelník 47"/>
            <p:cNvSpPr/>
            <p:nvPr/>
          </p:nvSpPr>
          <p:spPr>
            <a:xfrm>
              <a:off x="499352" y="3212032"/>
              <a:ext cx="120193" cy="245109"/>
            </a:xfrm>
            <a:prstGeom prst="triangl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Slza 48"/>
            <p:cNvSpPr/>
            <p:nvPr/>
          </p:nvSpPr>
          <p:spPr>
            <a:xfrm rot="14534663" flipH="1">
              <a:off x="578590" y="3101160"/>
              <a:ext cx="51682" cy="61049"/>
            </a:xfrm>
            <a:prstGeom prst="teardrop">
              <a:avLst>
                <a:gd name="adj" fmla="val 1681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4731598" y="744966"/>
            <a:ext cx="183972" cy="320545"/>
            <a:chOff x="499352" y="3105844"/>
            <a:chExt cx="135603" cy="351297"/>
          </a:xfrm>
        </p:grpSpPr>
        <p:sp>
          <p:nvSpPr>
            <p:cNvPr id="51" name="Rovnoramenný trojúhelník 50"/>
            <p:cNvSpPr/>
            <p:nvPr/>
          </p:nvSpPr>
          <p:spPr>
            <a:xfrm>
              <a:off x="499352" y="3212032"/>
              <a:ext cx="120193" cy="245109"/>
            </a:xfrm>
            <a:prstGeom prst="triangl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Slza 51"/>
            <p:cNvSpPr/>
            <p:nvPr/>
          </p:nvSpPr>
          <p:spPr>
            <a:xfrm rot="14534663" flipH="1">
              <a:off x="578590" y="3101160"/>
              <a:ext cx="51682" cy="61049"/>
            </a:xfrm>
            <a:prstGeom prst="teardrop">
              <a:avLst>
                <a:gd name="adj" fmla="val 1681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3" name="Skupina 52"/>
          <p:cNvGrpSpPr/>
          <p:nvPr/>
        </p:nvGrpSpPr>
        <p:grpSpPr>
          <a:xfrm>
            <a:off x="362319" y="3869396"/>
            <a:ext cx="183972" cy="320545"/>
            <a:chOff x="499352" y="3105844"/>
            <a:chExt cx="135603" cy="351297"/>
          </a:xfrm>
        </p:grpSpPr>
        <p:sp>
          <p:nvSpPr>
            <p:cNvPr id="54" name="Rovnoramenný trojúhelník 53"/>
            <p:cNvSpPr/>
            <p:nvPr/>
          </p:nvSpPr>
          <p:spPr>
            <a:xfrm>
              <a:off x="499352" y="3212032"/>
              <a:ext cx="120193" cy="245109"/>
            </a:xfrm>
            <a:prstGeom prst="triangl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Slza 54"/>
            <p:cNvSpPr/>
            <p:nvPr/>
          </p:nvSpPr>
          <p:spPr>
            <a:xfrm rot="14534663" flipH="1">
              <a:off x="578590" y="3101160"/>
              <a:ext cx="51682" cy="61049"/>
            </a:xfrm>
            <a:prstGeom prst="teardrop">
              <a:avLst>
                <a:gd name="adj" fmla="val 1681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6" name="Skupina 55"/>
          <p:cNvGrpSpPr/>
          <p:nvPr/>
        </p:nvGrpSpPr>
        <p:grpSpPr>
          <a:xfrm>
            <a:off x="3303499" y="4158051"/>
            <a:ext cx="183972" cy="320545"/>
            <a:chOff x="499352" y="3105844"/>
            <a:chExt cx="135603" cy="351297"/>
          </a:xfrm>
        </p:grpSpPr>
        <p:sp>
          <p:nvSpPr>
            <p:cNvPr id="57" name="Rovnoramenný trojúhelník 56"/>
            <p:cNvSpPr/>
            <p:nvPr/>
          </p:nvSpPr>
          <p:spPr>
            <a:xfrm>
              <a:off x="499352" y="3212032"/>
              <a:ext cx="120193" cy="245109"/>
            </a:xfrm>
            <a:prstGeom prst="triangl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Slza 57"/>
            <p:cNvSpPr/>
            <p:nvPr/>
          </p:nvSpPr>
          <p:spPr>
            <a:xfrm rot="14534663" flipH="1">
              <a:off x="578590" y="3101160"/>
              <a:ext cx="51682" cy="61049"/>
            </a:xfrm>
            <a:prstGeom prst="teardrop">
              <a:avLst>
                <a:gd name="adj" fmla="val 168183"/>
              </a:avLst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9" name="Skupina 58"/>
          <p:cNvGrpSpPr/>
          <p:nvPr/>
        </p:nvGrpSpPr>
        <p:grpSpPr>
          <a:xfrm>
            <a:off x="2987824" y="1708412"/>
            <a:ext cx="147677" cy="382575"/>
            <a:chOff x="395535" y="4958053"/>
            <a:chExt cx="438212" cy="1135243"/>
          </a:xfrm>
        </p:grpSpPr>
        <p:sp>
          <p:nvSpPr>
            <p:cNvPr id="60" name="Rovnoramenný trojúhelník 59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Slza 60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2" name="Skupina 61"/>
          <p:cNvGrpSpPr/>
          <p:nvPr/>
        </p:nvGrpSpPr>
        <p:grpSpPr>
          <a:xfrm>
            <a:off x="1056550" y="4365104"/>
            <a:ext cx="147677" cy="382575"/>
            <a:chOff x="395535" y="4958053"/>
            <a:chExt cx="438212" cy="1135243"/>
          </a:xfrm>
        </p:grpSpPr>
        <p:sp>
          <p:nvSpPr>
            <p:cNvPr id="63" name="Rovnoramenný trojúhelník 62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Slza 63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5" name="Skupina 64"/>
          <p:cNvGrpSpPr/>
          <p:nvPr/>
        </p:nvGrpSpPr>
        <p:grpSpPr>
          <a:xfrm>
            <a:off x="3044878" y="2444197"/>
            <a:ext cx="147677" cy="382575"/>
            <a:chOff x="395535" y="4958053"/>
            <a:chExt cx="438212" cy="1135243"/>
          </a:xfrm>
        </p:grpSpPr>
        <p:sp>
          <p:nvSpPr>
            <p:cNvPr id="66" name="Rovnoramenný trojúhelník 65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Slza 66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9" name="Skupina 68"/>
          <p:cNvGrpSpPr/>
          <p:nvPr/>
        </p:nvGrpSpPr>
        <p:grpSpPr>
          <a:xfrm>
            <a:off x="5694966" y="3412355"/>
            <a:ext cx="147677" cy="382575"/>
            <a:chOff x="395535" y="4958053"/>
            <a:chExt cx="438212" cy="1135243"/>
          </a:xfrm>
        </p:grpSpPr>
        <p:sp>
          <p:nvSpPr>
            <p:cNvPr id="70" name="Rovnoramenný trojúhelník 69"/>
            <p:cNvSpPr/>
            <p:nvPr/>
          </p:nvSpPr>
          <p:spPr>
            <a:xfrm>
              <a:off x="395535" y="5301208"/>
              <a:ext cx="388409" cy="792088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Slza 70"/>
            <p:cNvSpPr/>
            <p:nvPr/>
          </p:nvSpPr>
          <p:spPr>
            <a:xfrm rot="14534663" flipH="1">
              <a:off x="651598" y="4942918"/>
              <a:ext cx="167013" cy="197284"/>
            </a:xfrm>
            <a:prstGeom prst="teardrop">
              <a:avLst>
                <a:gd name="adj" fmla="val 168183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577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679</Words>
  <Application>Microsoft Office PowerPoint</Application>
  <PresentationFormat>Předvádění na obrazovce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Prezentace aplikace PowerPoint</vt:lpstr>
      <vt:lpstr>Prezentace aplikace PowerPoint</vt:lpstr>
      <vt:lpstr>Palivoenergetické suroviny</vt:lpstr>
      <vt:lpstr>Surovina, která vznikla přeměnou starých rostlinných a živočišných organismů = uhlí</vt:lpstr>
      <vt:lpstr>Využití uhlí</vt:lpstr>
      <vt:lpstr>Prezentace aplikace PowerPoint</vt:lpstr>
      <vt:lpstr>Prezentace aplikace PowerPoint</vt:lpstr>
      <vt:lpstr>Černé zlato, strategická surovina, anglicky oil = ropa</vt:lpstr>
      <vt:lpstr>Podle atlasu zakresli hlavní naleziště ropy a zemního plynu na Zemi</vt:lpstr>
      <vt:lpstr>Podle atlasu zakresli hlavní naleziště ropy a zemního plynu na Zemi</vt:lpstr>
      <vt:lpstr>Frakční destilace surové ropy</vt:lpstr>
      <vt:lpstr>Zjisti, jaké hlavní produkty (frakce) se získávají z ropy a k čemu slouží</vt:lpstr>
      <vt:lpstr>Zemní plyn</vt:lpstr>
      <vt:lpstr>Další ze základních palivoenergetických surovin patří mezi radioaktivní prvky = uran</vt:lpstr>
      <vt:lpstr>Zjisti, kdy došlo k jaderné havárii v Černobylu a v japonské Fukušimě: Povede se ti zjistit  proč?</vt:lpstr>
      <vt:lpstr>Ropná plošina</vt:lpstr>
      <vt:lpstr>Těžba ropy na pevnině</vt:lpstr>
      <vt:lpstr>Hnědouhelný lom, černouhelný důl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Palivoenergetické suroviny</dc:title>
  <dc:creator>Jolly</dc:creator>
  <cp:lastModifiedBy>Jolly</cp:lastModifiedBy>
  <cp:revision>31</cp:revision>
  <dcterms:created xsi:type="dcterms:W3CDTF">2014-05-04T18:48:39Z</dcterms:created>
  <dcterms:modified xsi:type="dcterms:W3CDTF">2014-09-30T17:27:06Z</dcterms:modified>
</cp:coreProperties>
</file>