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2" r:id="rId4"/>
    <p:sldId id="256" r:id="rId5"/>
    <p:sldId id="257" r:id="rId6"/>
    <p:sldId id="258" r:id="rId7"/>
    <p:sldId id="259" r:id="rId8"/>
    <p:sldId id="263" r:id="rId9"/>
    <p:sldId id="261" r:id="rId10"/>
    <p:sldId id="264" r:id="rId11"/>
    <p:sldId id="260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97BA-B779-4EBF-A0FE-D83179B8D5B6}" type="datetimeFigureOut">
              <a:rPr lang="cs-CZ" smtClean="0"/>
              <a:t>30.10.2014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83EC-4924-4C22-9F32-26D9AE4ACC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7919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97BA-B779-4EBF-A0FE-D83179B8D5B6}" type="datetimeFigureOut">
              <a:rPr lang="cs-CZ" smtClean="0"/>
              <a:t>30.10.2014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83EC-4924-4C22-9F32-26D9AE4ACC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7967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97BA-B779-4EBF-A0FE-D83179B8D5B6}" type="datetimeFigureOut">
              <a:rPr lang="cs-CZ" smtClean="0"/>
              <a:t>30.10.2014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83EC-4924-4C22-9F32-26D9AE4ACC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6802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97BA-B779-4EBF-A0FE-D83179B8D5B6}" type="datetimeFigureOut">
              <a:rPr lang="cs-CZ" smtClean="0"/>
              <a:t>30.10.2014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83EC-4924-4C22-9F32-26D9AE4ACC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1595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97BA-B779-4EBF-A0FE-D83179B8D5B6}" type="datetimeFigureOut">
              <a:rPr lang="cs-CZ" smtClean="0"/>
              <a:t>30.10.2014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83EC-4924-4C22-9F32-26D9AE4ACC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4230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97BA-B779-4EBF-A0FE-D83179B8D5B6}" type="datetimeFigureOut">
              <a:rPr lang="cs-CZ" smtClean="0"/>
              <a:t>30.10.2014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83EC-4924-4C22-9F32-26D9AE4ACC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4928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97BA-B779-4EBF-A0FE-D83179B8D5B6}" type="datetimeFigureOut">
              <a:rPr lang="cs-CZ" smtClean="0"/>
              <a:t>30.10.2014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83EC-4924-4C22-9F32-26D9AE4ACC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0591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97BA-B779-4EBF-A0FE-D83179B8D5B6}" type="datetimeFigureOut">
              <a:rPr lang="cs-CZ" smtClean="0"/>
              <a:t>30.10.2014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83EC-4924-4C22-9F32-26D9AE4ACC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77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97BA-B779-4EBF-A0FE-D83179B8D5B6}" type="datetimeFigureOut">
              <a:rPr lang="cs-CZ" smtClean="0"/>
              <a:t>30.10.2014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83EC-4924-4C22-9F32-26D9AE4ACC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2994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97BA-B779-4EBF-A0FE-D83179B8D5B6}" type="datetimeFigureOut">
              <a:rPr lang="cs-CZ" smtClean="0"/>
              <a:t>30.10.2014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83EC-4924-4C22-9F32-26D9AE4ACC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7182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97BA-B779-4EBF-A0FE-D83179B8D5B6}" type="datetimeFigureOut">
              <a:rPr lang="cs-CZ" smtClean="0"/>
              <a:t>30.10.2014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83EC-4924-4C22-9F32-26D9AE4ACC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940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997BA-B779-4EBF-A0FE-D83179B8D5B6}" type="datetimeFigureOut">
              <a:rPr lang="cs-CZ" smtClean="0"/>
              <a:t>30.10.2014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383EC-4924-4C22-9F32-26D9AE4ACC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704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79401" y="4437111"/>
            <a:ext cx="8136903" cy="14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cs-CZ" altLang="cs-CZ" dirty="0">
                <a:latin typeface="Trebuchet MS" pitchFamily="32" charset="0"/>
              </a:rPr>
              <a:t>Autor: Mgr. Jolana Sobotková</a:t>
            </a:r>
          </a:p>
          <a:p>
            <a:pPr algn="ctr">
              <a:buClrTx/>
              <a:buFontTx/>
              <a:buNone/>
            </a:pPr>
            <a:r>
              <a:rPr lang="cs-CZ" altLang="cs-CZ" dirty="0">
                <a:latin typeface="Trebuchet MS" pitchFamily="32" charset="0"/>
              </a:rPr>
              <a:t>Vytvořeno: </a:t>
            </a:r>
            <a:r>
              <a:rPr lang="cs-CZ" altLang="cs-CZ" dirty="0" smtClean="0">
                <a:latin typeface="Trebuchet MS" pitchFamily="32" charset="0"/>
              </a:rPr>
              <a:t>září 2014</a:t>
            </a:r>
            <a:endParaRPr lang="cs-CZ" altLang="cs-CZ" dirty="0">
              <a:latin typeface="Trebuchet MS" pitchFamily="32" charset="0"/>
            </a:endParaRPr>
          </a:p>
          <a:p>
            <a:pPr algn="ctr">
              <a:buClrTx/>
              <a:buFontTx/>
              <a:buNone/>
            </a:pPr>
            <a:r>
              <a:rPr lang="cs-CZ" altLang="cs-CZ" dirty="0">
                <a:latin typeface="Trebuchet MS" pitchFamily="32" charset="0"/>
              </a:rPr>
              <a:t>Název: </a:t>
            </a:r>
            <a:r>
              <a:rPr lang="cs-CZ" altLang="cs-CZ" dirty="0"/>
              <a:t>VY_32 _</a:t>
            </a:r>
            <a:r>
              <a:rPr lang="cs-CZ" altLang="cs-CZ" dirty="0" smtClean="0"/>
              <a:t>INOVACE_Z_10_</a:t>
            </a:r>
            <a:r>
              <a:rPr lang="cs-CZ" altLang="cs-CZ" b="1" dirty="0" smtClean="0"/>
              <a:t>Člověk, jeho činnost a vliv na krajinu_14</a:t>
            </a:r>
            <a:r>
              <a:rPr lang="cs-CZ" altLang="cs-CZ" i="1" dirty="0" smtClean="0"/>
              <a:t> </a:t>
            </a:r>
            <a:endParaRPr lang="cs-CZ" altLang="cs-CZ" i="1" dirty="0"/>
          </a:p>
          <a:p>
            <a:pPr algn="ctr">
              <a:buClrTx/>
              <a:buFontTx/>
              <a:buNone/>
            </a:pPr>
            <a:r>
              <a:rPr lang="cs-CZ" altLang="cs-CZ" i="1" dirty="0"/>
              <a:t>8. </a:t>
            </a:r>
            <a:r>
              <a:rPr lang="cs-CZ" altLang="cs-CZ" i="1" dirty="0" smtClean="0"/>
              <a:t> -  9. ročník</a:t>
            </a:r>
            <a:endParaRPr lang="cs-CZ" altLang="cs-CZ" i="1" dirty="0"/>
          </a:p>
        </p:txBody>
      </p:sp>
      <p:grpSp>
        <p:nvGrpSpPr>
          <p:cNvPr id="3" name="Skupina 2"/>
          <p:cNvGrpSpPr/>
          <p:nvPr/>
        </p:nvGrpSpPr>
        <p:grpSpPr>
          <a:xfrm>
            <a:off x="1152524" y="431800"/>
            <a:ext cx="6984131" cy="2592388"/>
            <a:chOff x="1152525" y="431800"/>
            <a:chExt cx="6591300" cy="2592388"/>
          </a:xfrm>
        </p:grpSpPr>
        <p:pic>
          <p:nvPicPr>
            <p:cNvPr id="4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525" y="431800"/>
              <a:ext cx="6591300" cy="1728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" name="Rectangle 2"/>
            <p:cNvSpPr>
              <a:spLocks noChangeArrowheads="1"/>
            </p:cNvSpPr>
            <p:nvPr/>
          </p:nvSpPr>
          <p:spPr bwMode="auto">
            <a:xfrm>
              <a:off x="1889125" y="1641475"/>
              <a:ext cx="5473700" cy="642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cs-CZ" altLang="cs-CZ" dirty="0">
                  <a:latin typeface="Trebuchet MS" pitchFamily="32" charset="0"/>
                </a:rPr>
                <a:t>Základní škola Sedmikráska, o.p.s.</a:t>
              </a:r>
            </a:p>
            <a:p>
              <a:pPr algn="ctr">
                <a:buClrTx/>
                <a:buFontTx/>
                <a:buNone/>
              </a:pPr>
              <a:r>
                <a:rPr lang="cs-CZ" altLang="cs-CZ" dirty="0">
                  <a:latin typeface="Trebuchet MS" pitchFamily="32" charset="0"/>
                </a:rPr>
                <a:t>Bezručova 293, 756 61 Rožnov pod Radhoštěm</a:t>
              </a:r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3311525" y="2384425"/>
              <a:ext cx="2670175" cy="639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cs-CZ" altLang="cs-CZ">
                  <a:latin typeface="Trebuchet MS" pitchFamily="32" charset="0"/>
                </a:rPr>
                <a:t>Projekt Sedmikráska</a:t>
              </a:r>
            </a:p>
            <a:p>
              <a:pPr algn="ctr">
                <a:buClrTx/>
                <a:buFontTx/>
                <a:buNone/>
              </a:pPr>
              <a:r>
                <a:rPr lang="cs-CZ" altLang="cs-CZ">
                  <a:latin typeface="Trebuchet MS" pitchFamily="32" charset="0"/>
                </a:rPr>
                <a:t>CZ.1.07/1.4.00/21.3812</a:t>
              </a:r>
            </a:p>
          </p:txBody>
        </p:sp>
      </p:grpSp>
      <p:sp>
        <p:nvSpPr>
          <p:cNvPr id="7" name="TextovéPole 6"/>
          <p:cNvSpPr txBox="1"/>
          <p:nvPr/>
        </p:nvSpPr>
        <p:spPr>
          <a:xfrm>
            <a:off x="1979711" y="3501008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Trebuchet MS" panose="020B0603020202020204" pitchFamily="34" charset="0"/>
              </a:rPr>
              <a:t>Krajina – vymezení pojmu, typy krajin</a:t>
            </a:r>
            <a:endParaRPr lang="cs-CZ" sz="20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55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920880" cy="527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755576" y="6093296"/>
            <a:ext cx="3574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Městská krajina – Oslo (Švédsko)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79771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692696"/>
            <a:ext cx="8229600" cy="302433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2800" dirty="0" smtClean="0"/>
              <a:t>Krajina po těžbě je člověkem obnovená a má jiný ráz než původní – </a:t>
            </a:r>
            <a:r>
              <a:rPr lang="cs-CZ" sz="2800" b="1" u="sng" dirty="0" smtClean="0"/>
              <a:t>rekultivovaná</a:t>
            </a:r>
          </a:p>
          <a:p>
            <a:endParaRPr lang="cs-CZ" sz="2800" b="1" u="sng" dirty="0" smtClean="0"/>
          </a:p>
          <a:p>
            <a:pPr>
              <a:buFontTx/>
              <a:buChar char="-"/>
            </a:pPr>
            <a:r>
              <a:rPr lang="cs-CZ" sz="2800" dirty="0" smtClean="0"/>
              <a:t>zatopené lomy mohou sloužit jako rekreační krajina</a:t>
            </a:r>
          </a:p>
          <a:p>
            <a:pPr>
              <a:buFontTx/>
              <a:buChar char="-"/>
            </a:pPr>
            <a:r>
              <a:rPr lang="cs-CZ" sz="2800" dirty="0"/>
              <a:t>z</a:t>
            </a:r>
            <a:r>
              <a:rPr lang="cs-CZ" sz="2800" dirty="0" smtClean="0"/>
              <a:t>atravněné skládky jako pastviny, louky</a:t>
            </a:r>
          </a:p>
          <a:p>
            <a:pPr>
              <a:buFontTx/>
              <a:buChar char="-"/>
            </a:pPr>
            <a:r>
              <a:rPr lang="cs-CZ" sz="2800" dirty="0" smtClean="0"/>
              <a:t>důlní oblasti se osazují stromy</a:t>
            </a:r>
          </a:p>
          <a:p>
            <a:pPr>
              <a:buFontTx/>
              <a:buChar char="-"/>
            </a:pPr>
            <a:endParaRPr lang="cs-CZ" sz="2800" dirty="0" smtClean="0"/>
          </a:p>
          <a:p>
            <a:endParaRPr lang="cs-CZ" sz="2800" b="1" u="sng" dirty="0"/>
          </a:p>
        </p:txBody>
      </p:sp>
    </p:spTree>
    <p:extLst>
      <p:ext uri="{BB962C8B-B14F-4D97-AF65-F5344CB8AC3E}">
        <p14:creationId xmlns:p14="http://schemas.microsoft.com/office/powerpoint/2010/main" val="297589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764262"/>
              </p:ext>
            </p:extLst>
          </p:nvPr>
        </p:nvGraphicFramePr>
        <p:xfrm>
          <a:off x="1043608" y="836712"/>
          <a:ext cx="7056784" cy="41044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56784"/>
              </a:tblGrid>
              <a:tr h="4806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700" dirty="0">
                          <a:effectLst/>
                        </a:rPr>
                        <a:t>Vzdělávací oblast, tematický okruh, téma vzdělávacího materiálu:</a:t>
                      </a:r>
                      <a:endParaRPr lang="cs-CZ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86" marR="640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</a:tr>
              <a:tr h="10732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7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700" dirty="0">
                          <a:effectLst/>
                        </a:rPr>
                        <a:t>Zeměpis, Socioekonomická geografie, </a:t>
                      </a:r>
                      <a:r>
                        <a:rPr lang="cs-CZ" sz="1700" dirty="0" smtClean="0">
                          <a:effectLst/>
                        </a:rPr>
                        <a:t>Ekologie a krajina.</a:t>
                      </a:r>
                      <a:endParaRPr lang="cs-CZ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86" marR="640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45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700" dirty="0">
                          <a:effectLst/>
                        </a:rPr>
                        <a:t>Metodický list, anotace:</a:t>
                      </a:r>
                      <a:endParaRPr lang="cs-CZ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86" marR="640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</a:tr>
              <a:tr h="21660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700" dirty="0">
                          <a:effectLst/>
                        </a:rPr>
                        <a:t> </a:t>
                      </a:r>
                      <a:r>
                        <a:rPr lang="cs-CZ" sz="1700" dirty="0" smtClean="0">
                          <a:effectLst/>
                        </a:rPr>
                        <a:t>Prezentace slouží k vysvětlení a přiblížení pojmu krajina, její základní</a:t>
                      </a:r>
                      <a:r>
                        <a:rPr lang="cs-CZ" sz="1700" baseline="0" dirty="0" smtClean="0">
                          <a:effectLst/>
                        </a:rPr>
                        <a:t> rozdělení podle míry vlivu člověka. </a:t>
                      </a:r>
                      <a:endParaRPr lang="cs-CZ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86" marR="640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869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olly\Pictures\Banská Štiavnica\253_1208\IMG_16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5004"/>
            <a:ext cx="9144000" cy="323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187624" y="4509120"/>
            <a:ext cx="5328592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Co se ti vybaví pod pojmem </a:t>
            </a:r>
            <a:r>
              <a:rPr lang="cs-CZ" sz="2400" b="1" dirty="0" smtClean="0"/>
              <a:t>krajina?</a:t>
            </a:r>
            <a:r>
              <a:rPr lang="cs-CZ" sz="2400" dirty="0" smtClean="0"/>
              <a:t>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91892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548681"/>
            <a:ext cx="7772400" cy="108012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Krajina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7584" y="1844824"/>
            <a:ext cx="7776864" cy="410445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cs-CZ" dirty="0" smtClean="0">
                <a:solidFill>
                  <a:schemeClr val="tx1"/>
                </a:solidFill>
              </a:rPr>
              <a:t>Krajina je to, co vidíme kolem sebe…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cs-CZ" dirty="0" smtClean="0">
                <a:solidFill>
                  <a:schemeClr val="tx1"/>
                </a:solidFill>
              </a:rPr>
              <a:t>Krajina je část zemského povrchu, který se liší od svého okolí…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cs-CZ" dirty="0" smtClean="0">
                <a:solidFill>
                  <a:schemeClr val="tx1"/>
                </a:solidFill>
              </a:rPr>
              <a:t>Krajina je dána svým horninovým podložím, půdou, tvary reliéfu, faunou a flórou, podnebím a v podstatné míře intenzitou vlivu člověka a jeho činnosti.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cs-CZ" dirty="0" smtClean="0">
                <a:solidFill>
                  <a:schemeClr val="tx1"/>
                </a:solidFill>
              </a:rPr>
              <a:t>Vývoj krajiny je poznamenán vzájemným působením těchto složek.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94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468052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Rozloha krajiny může být různá, od několika km</a:t>
            </a:r>
            <a:r>
              <a:rPr lang="cs-CZ" sz="2400" baseline="30000" dirty="0" smtClean="0"/>
              <a:t>2</a:t>
            </a:r>
            <a:r>
              <a:rPr lang="cs-CZ" sz="2400" dirty="0" smtClean="0"/>
              <a:t> až po území celého státu.</a:t>
            </a:r>
            <a:br>
              <a:rPr lang="cs-CZ" sz="2400" dirty="0" smtClean="0"/>
            </a:br>
            <a:r>
              <a:rPr lang="cs-CZ" sz="2400" baseline="30000" dirty="0" smtClean="0"/>
              <a:t/>
            </a:r>
            <a:br>
              <a:rPr lang="cs-CZ" sz="2400" baseline="30000" dirty="0" smtClean="0"/>
            </a:br>
            <a:r>
              <a:rPr lang="cs-CZ" sz="2400" baseline="30000" dirty="0" smtClean="0"/>
              <a:t> </a:t>
            </a:r>
            <a:r>
              <a:rPr lang="cs-CZ" sz="2400" dirty="0" smtClean="0"/>
              <a:t>V současné době je krajina obecně poznamenaná přítomností a činností člověka – více či méně ve všech koutech světa.</a:t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Člověk často narušuje základní vlastnost krajiny – ekologickou stabilitu, tj. schopnost odolávat vlivům a navracet se do původního stavu.</a:t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Podle míry vlivu člověka na krajinu rozlišujeme několik typů krajiny.</a:t>
            </a:r>
            <a:br>
              <a:rPr lang="cs-CZ" sz="2400" dirty="0" smtClean="0"/>
            </a:br>
            <a:r>
              <a:rPr lang="cs-CZ" sz="2400" baseline="30000" dirty="0" smtClean="0"/>
              <a:t/>
            </a:r>
            <a:br>
              <a:rPr lang="cs-CZ" sz="2400" baseline="30000" dirty="0" smtClean="0"/>
            </a:b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695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b="1" dirty="0" smtClean="0">
                <a:solidFill>
                  <a:schemeClr val="accent3">
                    <a:lumMod val="75000"/>
                  </a:schemeClr>
                </a:solidFill>
              </a:rPr>
              <a:t>Typy krajin:</a:t>
            </a:r>
            <a:endParaRPr lang="cs-CZ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4261" y="836712"/>
            <a:ext cx="7937036" cy="15841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800" b="1" u="sng" dirty="0" smtClean="0"/>
              <a:t>Přírodní krajina </a:t>
            </a:r>
            <a:r>
              <a:rPr lang="cs-CZ" sz="2800" dirty="0"/>
              <a:t> </a:t>
            </a:r>
            <a:r>
              <a:rPr lang="cs-CZ" sz="2800" dirty="0" smtClean="0"/>
              <a:t>je téměř nepoznamenaná lidskou činností, najdeme ji dnes jen zřídka - ve vysokých horách, neprostupné džungli, trvale zmrzlých nebo pouštních oblastech.</a:t>
            </a:r>
          </a:p>
          <a:p>
            <a:endParaRPr lang="cs-CZ" sz="2800" dirty="0"/>
          </a:p>
          <a:p>
            <a:endParaRPr lang="cs-CZ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29029"/>
            <a:ext cx="8006309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651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2800" dirty="0" smtClean="0"/>
              <a:t>Přírodní krajina se vlivem člověka mění na krajinu </a:t>
            </a:r>
            <a:r>
              <a:rPr lang="cs-CZ" sz="2800" b="1" u="sng" dirty="0" smtClean="0"/>
              <a:t>kulturní</a:t>
            </a:r>
            <a:r>
              <a:rPr lang="cs-CZ" sz="2800" dirty="0" smtClean="0"/>
              <a:t>, a to opět podle intenzity zásahu člověka:</a:t>
            </a:r>
          </a:p>
          <a:p>
            <a:pPr marL="0" indent="0">
              <a:buNone/>
            </a:pPr>
            <a:endParaRPr lang="cs-CZ" sz="2800" dirty="0" smtClean="0"/>
          </a:p>
          <a:p>
            <a:r>
              <a:rPr lang="cs-CZ" sz="2800" b="1" u="sng" dirty="0"/>
              <a:t>O</a:t>
            </a:r>
            <a:r>
              <a:rPr lang="cs-CZ" sz="2800" b="1" u="sng" dirty="0" smtClean="0"/>
              <a:t>bhospodařovaná</a:t>
            </a:r>
            <a:r>
              <a:rPr lang="cs-CZ" sz="2800" dirty="0" smtClean="0"/>
              <a:t> – převažují lesy a pastviny</a:t>
            </a:r>
          </a:p>
          <a:p>
            <a:r>
              <a:rPr lang="cs-CZ" sz="2800" b="1" u="sng" dirty="0" smtClean="0"/>
              <a:t>Zemědělská</a:t>
            </a:r>
            <a:r>
              <a:rPr lang="cs-CZ" sz="2800" dirty="0" smtClean="0"/>
              <a:t> – zemědělsky intenzivně využívané plochy a vesnice mezi nimi</a:t>
            </a:r>
          </a:p>
          <a:p>
            <a:r>
              <a:rPr lang="cs-CZ" sz="2800" b="1" u="sng" dirty="0" smtClean="0"/>
              <a:t>Městská</a:t>
            </a:r>
            <a:r>
              <a:rPr lang="cs-CZ" sz="2800" dirty="0" smtClean="0"/>
              <a:t> – zásah člověka již je značný, mnoho budov, infrastruktura</a:t>
            </a:r>
          </a:p>
          <a:p>
            <a:r>
              <a:rPr lang="cs-CZ" sz="2800" b="1" u="sng" dirty="0" smtClean="0"/>
              <a:t>Degradovaná a devastovaná</a:t>
            </a:r>
            <a:r>
              <a:rPr lang="cs-CZ" sz="2800" dirty="0" smtClean="0"/>
              <a:t> – zcela ztratila svůj původní vzhled je poznamenaná těžbou, průmyslem 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92534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229600" cy="4166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259632" y="5589240"/>
            <a:ext cx="4118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Zemědělská krajina jižní Francie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21544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7776864" cy="517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83568" y="6031667"/>
            <a:ext cx="5463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Přímořská krajina - městečko v </a:t>
            </a:r>
            <a:r>
              <a:rPr lang="cs-CZ" sz="2000" dirty="0" err="1" smtClean="0"/>
              <a:t>Cinque</a:t>
            </a:r>
            <a:r>
              <a:rPr lang="cs-CZ" sz="2000" dirty="0" smtClean="0"/>
              <a:t> </a:t>
            </a:r>
            <a:r>
              <a:rPr lang="cs-CZ" sz="2000" dirty="0" err="1" smtClean="0"/>
              <a:t>Terre</a:t>
            </a:r>
            <a:r>
              <a:rPr lang="cs-CZ" sz="2000" dirty="0" smtClean="0"/>
              <a:t> (Itálie)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57582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278</Words>
  <Application>Microsoft Office PowerPoint</Application>
  <PresentationFormat>Předvádění na obrazovce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systému Office</vt:lpstr>
      <vt:lpstr>Prezentace aplikace PowerPoint</vt:lpstr>
      <vt:lpstr>Prezentace aplikace PowerPoint</vt:lpstr>
      <vt:lpstr>Prezentace aplikace PowerPoint</vt:lpstr>
      <vt:lpstr>Krajina</vt:lpstr>
      <vt:lpstr>  Rozloha krajiny může být různá, od několika km2 až po území celého státu.   V současné době je krajina obecně poznamenaná přítomností a činností člověka – více či méně ve všech koutech světa.  Člověk často narušuje základní vlastnost krajiny – ekologickou stabilitu, tj. schopnost odolávat vlivům a navracet se do původního stavu.  Podle míry vlivu člověka na krajinu rozlišujeme několik typů krajiny.  </vt:lpstr>
      <vt:lpstr>Typy krajin: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Krajina</dc:title>
  <dc:creator>Jolly</dc:creator>
  <cp:lastModifiedBy>User</cp:lastModifiedBy>
  <cp:revision>12</cp:revision>
  <dcterms:created xsi:type="dcterms:W3CDTF">2014-09-03T17:30:45Z</dcterms:created>
  <dcterms:modified xsi:type="dcterms:W3CDTF">2014-10-30T14:57:53Z</dcterms:modified>
</cp:coreProperties>
</file>