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6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641B-43C6-4990-868C-50DC838D72A7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5A9-CAF1-45D6-81CB-45000B16B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3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641B-43C6-4990-868C-50DC838D72A7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5A9-CAF1-45D6-81CB-45000B16B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41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641B-43C6-4990-868C-50DC838D72A7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5A9-CAF1-45D6-81CB-45000B16B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62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641B-43C6-4990-868C-50DC838D72A7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5A9-CAF1-45D6-81CB-45000B16B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6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641B-43C6-4990-868C-50DC838D72A7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5A9-CAF1-45D6-81CB-45000B16B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41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641B-43C6-4990-868C-50DC838D72A7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5A9-CAF1-45D6-81CB-45000B16B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33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641B-43C6-4990-868C-50DC838D72A7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5A9-CAF1-45D6-81CB-45000B16B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36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641B-43C6-4990-868C-50DC838D72A7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5A9-CAF1-45D6-81CB-45000B16B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60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641B-43C6-4990-868C-50DC838D72A7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5A9-CAF1-45D6-81CB-45000B16B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38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641B-43C6-4990-868C-50DC838D72A7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5A9-CAF1-45D6-81CB-45000B16B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18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641B-43C6-4990-868C-50DC838D72A7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5A9-CAF1-45D6-81CB-45000B16B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2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0641B-43C6-4990-868C-50DC838D72A7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5A9-CAF1-45D6-81CB-45000B16B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74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67544" y="4437112"/>
            <a:ext cx="8136903" cy="14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cs-CZ" altLang="cs-CZ" dirty="0">
                <a:latin typeface="Trebuchet MS" pitchFamily="32" charset="0"/>
              </a:rPr>
              <a:t>Autor: Mgr. Jolana Sobotková</a:t>
            </a:r>
          </a:p>
          <a:p>
            <a:pPr algn="ctr">
              <a:buClrTx/>
              <a:buFontTx/>
              <a:buNone/>
            </a:pPr>
            <a:r>
              <a:rPr lang="cs-CZ" altLang="cs-CZ" dirty="0">
                <a:latin typeface="Trebuchet MS" pitchFamily="32" charset="0"/>
              </a:rPr>
              <a:t>Vytvořeno: </a:t>
            </a:r>
            <a:r>
              <a:rPr lang="cs-CZ" altLang="cs-CZ" dirty="0" smtClean="0">
                <a:latin typeface="Trebuchet MS" pitchFamily="32" charset="0"/>
              </a:rPr>
              <a:t>září 2014</a:t>
            </a:r>
            <a:endParaRPr lang="cs-CZ" altLang="cs-CZ" dirty="0">
              <a:latin typeface="Trebuchet MS" pitchFamily="32" charset="0"/>
            </a:endParaRPr>
          </a:p>
          <a:p>
            <a:pPr algn="ctr">
              <a:buClrTx/>
              <a:buFontTx/>
              <a:buNone/>
            </a:pPr>
            <a:r>
              <a:rPr lang="cs-CZ" altLang="cs-CZ" dirty="0">
                <a:latin typeface="Trebuchet MS" pitchFamily="32" charset="0"/>
              </a:rPr>
              <a:t>Název: </a:t>
            </a:r>
            <a:r>
              <a:rPr lang="cs-CZ" altLang="cs-CZ" dirty="0"/>
              <a:t>VY_32 _</a:t>
            </a:r>
            <a:r>
              <a:rPr lang="cs-CZ" altLang="cs-CZ" dirty="0" smtClean="0"/>
              <a:t>INOVACE_Z_10_</a:t>
            </a:r>
            <a:r>
              <a:rPr lang="cs-CZ" altLang="cs-CZ" b="1" dirty="0" smtClean="0"/>
              <a:t>Člověk, jeho činnost a vliv na krajinu_17</a:t>
            </a:r>
            <a:r>
              <a:rPr lang="cs-CZ" altLang="cs-CZ" i="1" dirty="0" smtClean="0"/>
              <a:t> </a:t>
            </a:r>
            <a:endParaRPr lang="cs-CZ" altLang="cs-CZ" i="1" dirty="0"/>
          </a:p>
          <a:p>
            <a:pPr algn="ctr">
              <a:buClrTx/>
              <a:buFontTx/>
              <a:buNone/>
            </a:pPr>
            <a:r>
              <a:rPr lang="cs-CZ" altLang="cs-CZ" i="1" dirty="0"/>
              <a:t>8. </a:t>
            </a:r>
            <a:r>
              <a:rPr lang="cs-CZ" altLang="cs-CZ" i="1" dirty="0" smtClean="0"/>
              <a:t> -  9. ročník</a:t>
            </a:r>
            <a:endParaRPr lang="cs-CZ" altLang="cs-CZ" i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1152524" y="431800"/>
            <a:ext cx="6984131" cy="2592388"/>
            <a:chOff x="1152525" y="431800"/>
            <a:chExt cx="6591300" cy="2592388"/>
          </a:xfrm>
        </p:grpSpPr>
        <p:pic>
          <p:nvPicPr>
            <p:cNvPr id="4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525" y="431800"/>
              <a:ext cx="6591300" cy="1728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1889125" y="1641475"/>
              <a:ext cx="5473700" cy="642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cs-CZ" altLang="cs-CZ" dirty="0">
                  <a:latin typeface="Trebuchet MS" pitchFamily="32" charset="0"/>
                </a:rPr>
                <a:t>Základní škola Sedmikráska, o.p.s.</a:t>
              </a:r>
            </a:p>
            <a:p>
              <a:pPr algn="ctr">
                <a:buClrTx/>
                <a:buFontTx/>
                <a:buNone/>
              </a:pPr>
              <a:r>
                <a:rPr lang="cs-CZ" altLang="cs-CZ" dirty="0">
                  <a:latin typeface="Trebuchet MS" pitchFamily="32" charset="0"/>
                </a:rPr>
                <a:t>Bezručova 293, 756 61 Rožnov pod Radhoštěm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311525" y="2384425"/>
              <a:ext cx="2670175" cy="639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cs-CZ" altLang="cs-CZ">
                  <a:latin typeface="Trebuchet MS" pitchFamily="32" charset="0"/>
                </a:rPr>
                <a:t>Projekt Sedmikráska</a:t>
              </a:r>
            </a:p>
            <a:p>
              <a:pPr algn="ctr">
                <a:buClrTx/>
                <a:buFontTx/>
                <a:buNone/>
              </a:pPr>
              <a:r>
                <a:rPr lang="cs-CZ" altLang="cs-CZ">
                  <a:latin typeface="Trebuchet MS" pitchFamily="32" charset="0"/>
                </a:rPr>
                <a:t>CZ.1.07/1.4.00/21.3812</a:t>
              </a:r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971600" y="3573016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rebuchet MS" panose="020B0603020202020204" pitchFamily="34" charset="0"/>
              </a:rPr>
              <a:t>Společensko-hospodářské </a:t>
            </a:r>
            <a:r>
              <a:rPr lang="cs-CZ" sz="2000" b="1" dirty="0" smtClean="0">
                <a:latin typeface="Trebuchet MS" panose="020B0603020202020204" pitchFamily="34" charset="0"/>
              </a:rPr>
              <a:t>vlivy na krajinu a životní prostředí</a:t>
            </a:r>
            <a:endParaRPr lang="cs-CZ" sz="20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141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softEdge rad="63500"/>
          </a:effectLst>
        </p:spPr>
        <p:txBody>
          <a:bodyPr/>
          <a:lstStyle/>
          <a:p>
            <a:r>
              <a:rPr lang="cs-CZ" dirty="0" smtClean="0"/>
              <a:t>Urbanizace – rozrůstání se měst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bg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Výrazná změna krajinného charakteru i její </a:t>
            </a:r>
            <a:r>
              <a:rPr lang="cs-CZ" dirty="0"/>
              <a:t>f</a:t>
            </a:r>
            <a:r>
              <a:rPr lang="cs-CZ" dirty="0" smtClean="0"/>
              <a:t>unkce</a:t>
            </a:r>
          </a:p>
          <a:p>
            <a:pPr>
              <a:buClr>
                <a:schemeClr val="bg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Zábor půdy</a:t>
            </a:r>
          </a:p>
          <a:p>
            <a:pPr>
              <a:buClr>
                <a:schemeClr val="bg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Spotřeba vody</a:t>
            </a:r>
          </a:p>
          <a:p>
            <a:pPr>
              <a:buClr>
                <a:schemeClr val="bg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Kumulace odpadů (průmysl i domácnosti)</a:t>
            </a:r>
          </a:p>
          <a:p>
            <a:pPr>
              <a:buClr>
                <a:schemeClr val="bg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Exhalace z domácností i dopravy</a:t>
            </a:r>
          </a:p>
          <a:p>
            <a:pPr>
              <a:buClr>
                <a:schemeClr val="bg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Málo zeleně</a:t>
            </a:r>
          </a:p>
          <a:p>
            <a:pPr>
              <a:buClr>
                <a:schemeClr val="bg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Nutnost čistíren odpadních vod</a:t>
            </a:r>
          </a:p>
          <a:p>
            <a:pPr>
              <a:buClr>
                <a:schemeClr val="bg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Smog – vliv na zdraví obyvatel</a:t>
            </a:r>
          </a:p>
          <a:p>
            <a:pPr>
              <a:buClr>
                <a:schemeClr val="bg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dirty="0" smtClean="0"/>
          </a:p>
          <a:p>
            <a:pPr>
              <a:buClr>
                <a:schemeClr val="bg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8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cs-CZ" dirty="0" smtClean="0"/>
              <a:t>Lesnictví a vodní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3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Zalesňování i odlesňování způsobují změny v charakteru krajiny, zastoupení rostlin i živočichů</a:t>
            </a:r>
          </a:p>
          <a:p>
            <a:pPr>
              <a:buClr>
                <a:schemeClr val="accent3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Změna klimatických podmínek (místních i v celosvětovém měřítku)</a:t>
            </a:r>
          </a:p>
          <a:p>
            <a:pPr>
              <a:buClr>
                <a:schemeClr val="accent3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Lesy jsou důležité pro odpočinek, jako filtr vzduchu i zadržování živin a vlhkosti</a:t>
            </a:r>
          </a:p>
          <a:p>
            <a:pPr>
              <a:buClr>
                <a:schemeClr val="accent3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Regulace vodních toků – zrychlení nebo zpomalení odtoku vody z krajiny (povodně)</a:t>
            </a:r>
          </a:p>
          <a:p>
            <a:pPr>
              <a:buClr>
                <a:schemeClr val="accent3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Změny hladiny podzemní vody</a:t>
            </a:r>
          </a:p>
          <a:p>
            <a:pPr>
              <a:buClr>
                <a:schemeClr val="accent3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dirty="0" smtClean="0"/>
          </a:p>
          <a:p>
            <a:pPr>
              <a:buClr>
                <a:schemeClr val="accent3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0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softEdge rad="63500"/>
          </a:effectLst>
        </p:spPr>
        <p:txBody>
          <a:bodyPr/>
          <a:lstStyle/>
          <a:p>
            <a:r>
              <a:rPr lang="cs-CZ" dirty="0" smtClean="0"/>
              <a:t>Cestovní ruch a rekreace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Cestovní ruch i rekreace jsou důležitými součástmi života lidí, jak pro odpočinek a regeneraci, tak také pro poznání</a:t>
            </a:r>
          </a:p>
          <a:p>
            <a:pPr>
              <a:buClr>
                <a:schemeClr val="accent6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Jeho neuvážený rozvoj může mít však za příčinu narušení krajiny až její devastaci</a:t>
            </a:r>
          </a:p>
          <a:p>
            <a:pPr>
              <a:buClr>
                <a:schemeClr val="accent6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Ohrožení rostlinných a živočišných druhů</a:t>
            </a:r>
          </a:p>
          <a:p>
            <a:pPr>
              <a:buClr>
                <a:schemeClr val="accent6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Zábor půdy a likvidace lesa</a:t>
            </a:r>
          </a:p>
          <a:p>
            <a:pPr>
              <a:buClr>
                <a:schemeClr val="accent6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Neestetičnost krajina</a:t>
            </a:r>
          </a:p>
          <a:p>
            <a:pPr>
              <a:buClr>
                <a:schemeClr val="accent6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Znečištění vody…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4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Halda Skal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6200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5805264"/>
            <a:ext cx="6284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Halda  -   antropogenní tvar reliéfu, Polsko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120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Lom Jiri 200709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620000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27584" y="5949280"/>
            <a:ext cx="3917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Lom Jiří – Česká republika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705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upload.wikimedia.org/wikipedia/commons/thumb/1/17/Haze_in_Kuala_Lumpur.jpg/800px-Haze_in_Kuala_Lump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6899920" cy="517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27584" y="5707205"/>
            <a:ext cx="4819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Smog v </a:t>
            </a:r>
            <a:r>
              <a:rPr lang="cs-CZ" sz="2800" dirty="0" err="1" smtClean="0"/>
              <a:t>Kuala</a:t>
            </a:r>
            <a:r>
              <a:rPr lang="cs-CZ" sz="2800" dirty="0" smtClean="0"/>
              <a:t> </a:t>
            </a:r>
            <a:r>
              <a:rPr lang="cs-CZ" sz="2800" dirty="0" err="1" smtClean="0"/>
              <a:t>Lumpur</a:t>
            </a:r>
            <a:r>
              <a:rPr lang="cs-CZ" sz="2800" dirty="0" smtClean="0"/>
              <a:t> </a:t>
            </a:r>
            <a:r>
              <a:rPr lang="cs-CZ" sz="2800" smtClean="0"/>
              <a:t>- Malajsie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8993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dirty="0" smtClean="0"/>
              <a:t>Zdroje obrázků: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MACIEJAN. </a:t>
            </a:r>
            <a:r>
              <a:rPr lang="en-US" sz="1800" i="1" dirty="0" err="1"/>
              <a:t>wikimedia.commons</a:t>
            </a:r>
            <a:r>
              <a:rPr lang="en-US" sz="1800" dirty="0"/>
              <a:t> [online]. [cit. 23.9.2014]. </a:t>
            </a:r>
            <a:r>
              <a:rPr lang="en-US" sz="1800" dirty="0" err="1"/>
              <a:t>Dostupný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WWW: http://commons.wikimedia.org/w/index.php?title=User:Maciejan&amp;action=edit&amp;redlink=1 </a:t>
            </a:r>
            <a:endParaRPr lang="cs-CZ" sz="1800" dirty="0" smtClean="0"/>
          </a:p>
          <a:p>
            <a:r>
              <a:rPr lang="cs-CZ" sz="1800" dirty="0" smtClean="0"/>
              <a:t>Petr Štefek: </a:t>
            </a:r>
            <a:r>
              <a:rPr lang="en-US" sz="1800" i="1" dirty="0" err="1"/>
              <a:t>wikimedia.commons</a:t>
            </a:r>
            <a:r>
              <a:rPr lang="en-US" sz="1800" dirty="0"/>
              <a:t> [online]. [cit. 23.9.2014]. </a:t>
            </a:r>
            <a:r>
              <a:rPr lang="en-US" sz="1800" dirty="0" err="1"/>
              <a:t>Dostupný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WWW: http://</a:t>
            </a:r>
            <a:r>
              <a:rPr lang="en-US" sz="1800" dirty="0" smtClean="0"/>
              <a:t>commons.wikimedia.org/</a:t>
            </a:r>
            <a:endParaRPr lang="cs-CZ" sz="1800" dirty="0" smtClean="0"/>
          </a:p>
          <a:p>
            <a:r>
              <a:rPr lang="cs-CZ" sz="1800" dirty="0"/>
              <a:t>SA/2.0. </a:t>
            </a:r>
            <a:r>
              <a:rPr lang="cs-CZ" sz="1800" i="1" dirty="0" err="1"/>
              <a:t>wikimedia.commons</a:t>
            </a:r>
            <a:r>
              <a:rPr lang="cs-CZ" sz="1800" dirty="0"/>
              <a:t> [online]. [cit. 23.9.2014]. Dostupný na WWW: http://creativecommons.org/licenses/by-sa/2.0</a:t>
            </a:r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424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296906"/>
              </p:ext>
            </p:extLst>
          </p:nvPr>
        </p:nvGraphicFramePr>
        <p:xfrm>
          <a:off x="827584" y="980728"/>
          <a:ext cx="7560840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</a:tblGrid>
              <a:tr h="480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Vzdělávací oblast, tematický okruh, téma vzdělávacího materiálu: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0732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Zeměpis, Socioekonomická geografie, </a:t>
                      </a:r>
                      <a:r>
                        <a:rPr lang="cs-CZ" sz="1700" dirty="0" smtClean="0">
                          <a:effectLst/>
                        </a:rPr>
                        <a:t>Krajina a ekologie,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cs-CZ" sz="1700" baseline="0" dirty="0" smtClean="0">
                          <a:effectLst/>
                        </a:rPr>
                        <a:t>Společensko-hospodářské </a:t>
                      </a:r>
                      <a:r>
                        <a:rPr lang="cs-CZ" sz="1700" baseline="0" dirty="0" smtClean="0">
                          <a:effectLst/>
                        </a:rPr>
                        <a:t>vlivy na krajinu a životní prostředí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5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Metodický list, anotace: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21660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r>
                        <a:rPr lang="cs-CZ" sz="1700" dirty="0" smtClean="0">
                          <a:effectLst/>
                        </a:rPr>
                        <a:t>Výuková</a:t>
                      </a:r>
                      <a:r>
                        <a:rPr lang="cs-CZ" sz="1700" baseline="0" dirty="0" smtClean="0">
                          <a:effectLst/>
                        </a:rPr>
                        <a:t> prezentace žáky provádí postupně jednotlivými oblastmi lidské činnosti v souvislosti s jejich vlivem na přeměnu krajiny od historie až do současnosti</a:t>
                      </a:r>
                      <a:r>
                        <a:rPr lang="cs-CZ" sz="1700" dirty="0" smtClean="0">
                          <a:effectLst/>
                        </a:rPr>
                        <a:t>. Doplněna je ilustrativními příklady. 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81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  <a:solidFill>
            <a:schemeClr val="accent5">
              <a:lumMod val="75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cs-CZ" sz="3200" b="1" dirty="0" smtClean="0"/>
              <a:t>Společensko-hospodářské </a:t>
            </a:r>
            <a:r>
              <a:rPr lang="cs-CZ" sz="3200" b="1" dirty="0" smtClean="0"/>
              <a:t>vlivy na krajinu a životní prostředí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2564904"/>
            <a:ext cx="6656784" cy="3073896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tx1"/>
                </a:solidFill>
              </a:rPr>
              <a:t>Těžba nerostných surovin</a:t>
            </a:r>
          </a:p>
          <a:p>
            <a:pPr marL="457200" indent="-457200" algn="l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tx1"/>
                </a:solidFill>
              </a:rPr>
              <a:t>Průmyslová výroba</a:t>
            </a:r>
          </a:p>
          <a:p>
            <a:pPr marL="457200" indent="-457200" algn="l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tx1"/>
                </a:solidFill>
              </a:rPr>
              <a:t>Doprava</a:t>
            </a:r>
          </a:p>
          <a:p>
            <a:pPr marL="457200" indent="-457200" algn="l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tx1"/>
                </a:solidFill>
              </a:rPr>
              <a:t>Urbanizace</a:t>
            </a:r>
          </a:p>
          <a:p>
            <a:pPr marL="457200" indent="-457200" algn="l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tx1"/>
                </a:solidFill>
              </a:rPr>
              <a:t>Zemědělství, lesnictví, vodohospodářství</a:t>
            </a:r>
          </a:p>
          <a:p>
            <a:pPr marL="457200" indent="-457200" algn="l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tx1"/>
                </a:solidFill>
              </a:rPr>
              <a:t>Rekreace a cestovní ruch</a:t>
            </a:r>
          </a:p>
          <a:p>
            <a:pPr marL="457200" indent="-457200" algn="l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5">
                <a:lumMod val="75000"/>
              </a:schemeClr>
            </a:solidFill>
          </a:ln>
          <a:effectLst>
            <a:softEdge rad="63500"/>
          </a:effectLst>
        </p:spPr>
        <p:txBody>
          <a:bodyPr>
            <a:normAutofit fontScale="90000"/>
          </a:bodyPr>
          <a:lstStyle/>
          <a:p>
            <a:r>
              <a:rPr lang="cs-CZ" dirty="0" smtClean="0"/>
              <a:t>Zemědělství ovlivňuje krajinu nejdéle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Přeměna stepí v pole, plantáže (káva, kakao</a:t>
            </a:r>
          </a:p>
          <a:p>
            <a:pPr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Kácení a žďáření lesů</a:t>
            </a:r>
          </a:p>
          <a:p>
            <a:pPr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Dovoz (invazních) druhů rostlin a živočichů</a:t>
            </a:r>
          </a:p>
          <a:p>
            <a:pPr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Mechanizací se utlačuje půda</a:t>
            </a:r>
          </a:p>
          <a:p>
            <a:pPr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Přeměna mezí ve velká pole – eroze, vymizení zvěře</a:t>
            </a:r>
          </a:p>
          <a:p>
            <a:pPr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Velkochovy – únik metanu</a:t>
            </a:r>
          </a:p>
          <a:p>
            <a:pPr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Nadměrné čerpání vody</a:t>
            </a:r>
          </a:p>
          <a:p>
            <a:pPr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Přehnojování</a:t>
            </a:r>
          </a:p>
          <a:p>
            <a:pPr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Pesticidy k ochraně plodin a proti škůdcům</a:t>
            </a:r>
          </a:p>
          <a:p>
            <a:pPr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sz="2800" dirty="0" smtClean="0"/>
          </a:p>
          <a:p>
            <a:pPr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sz="2800" dirty="0" smtClean="0"/>
          </a:p>
          <a:p>
            <a:pPr>
              <a:buClr>
                <a:schemeClr val="accent3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088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softEdge rad="63500"/>
          </a:effectLst>
        </p:spPr>
        <p:txBody>
          <a:bodyPr>
            <a:normAutofit fontScale="90000"/>
          </a:bodyPr>
          <a:lstStyle/>
          <a:p>
            <a:r>
              <a:rPr lang="cs-CZ" dirty="0" smtClean="0"/>
              <a:t>Nejpodstatnější vlivy na život na Zemi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Čerpání přírodních zdrojů</a:t>
            </a:r>
          </a:p>
          <a:p>
            <a:pPr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Přesun surovin, hmot a zboží</a:t>
            </a:r>
          </a:p>
          <a:p>
            <a:pPr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Rostoucí spotřeba energie</a:t>
            </a:r>
          </a:p>
          <a:p>
            <a:pPr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Průmyslová výroba</a:t>
            </a:r>
          </a:p>
          <a:p>
            <a:pPr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Kumulace odpadů a odpadních látek</a:t>
            </a:r>
          </a:p>
          <a:p>
            <a:pPr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Škodliviny v ovzduší</a:t>
            </a:r>
          </a:p>
          <a:p>
            <a:pPr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sz="2800" dirty="0" smtClean="0"/>
          </a:p>
          <a:p>
            <a:pPr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sz="2800" dirty="0" smtClean="0"/>
          </a:p>
          <a:p>
            <a:pPr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2733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90000"/>
                  <a:shade val="30000"/>
                  <a:satMod val="115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softEdge rad="63500"/>
          </a:effectLst>
        </p:spPr>
        <p:txBody>
          <a:bodyPr/>
          <a:lstStyle/>
          <a:p>
            <a:r>
              <a:rPr lang="cs-CZ" dirty="0" smtClean="0"/>
              <a:t>Těžba nerostných surovin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bg2">
                  <a:lumMod val="2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Narušuje vzhled krajiny – povrchová více než důlní - </a:t>
            </a:r>
          </a:p>
          <a:p>
            <a:pPr>
              <a:buClr>
                <a:schemeClr val="bg2">
                  <a:lumMod val="2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Chemický způsob těžby – poškození podzemních                         i povrchových vod</a:t>
            </a:r>
          </a:p>
          <a:p>
            <a:pPr>
              <a:buClr>
                <a:schemeClr val="bg2">
                  <a:lumMod val="2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Zábor krajiny – likvidace domů, lesů…</a:t>
            </a:r>
          </a:p>
          <a:p>
            <a:pPr>
              <a:buClr>
                <a:schemeClr val="bg2">
                  <a:lumMod val="2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Ničení orné půdy</a:t>
            </a:r>
          </a:p>
          <a:p>
            <a:pPr>
              <a:buClr>
                <a:schemeClr val="bg2">
                  <a:lumMod val="2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Přerušení biokoridorů, hnízdišť…</a:t>
            </a:r>
          </a:p>
          <a:p>
            <a:pPr marL="0" indent="0">
              <a:buClr>
                <a:schemeClr val="bg2">
                  <a:lumMod val="25000"/>
                </a:schemeClr>
              </a:buClr>
              <a:buSzPct val="75000"/>
              <a:buNone/>
            </a:pPr>
            <a:endParaRPr lang="cs-CZ" dirty="0" smtClean="0"/>
          </a:p>
          <a:p>
            <a:pPr>
              <a:buClr>
                <a:schemeClr val="bg2">
                  <a:lumMod val="2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Vytěžená místa je nutno REKULTIVOVAT: zasypat, osadit zelení nebo napustit vodou…</a:t>
            </a:r>
          </a:p>
          <a:p>
            <a:pPr>
              <a:buClr>
                <a:schemeClr val="bg2">
                  <a:lumMod val="2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39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896544"/>
          </a:xfr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dirty="0" smtClean="0"/>
              <a:t>Uhlí (a rudy):</a:t>
            </a:r>
          </a:p>
          <a:p>
            <a:pPr>
              <a:buClr>
                <a:schemeClr val="accent5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Na 1 tunu vytěženého 0,4 – 0,7 t odpadu</a:t>
            </a:r>
          </a:p>
          <a:p>
            <a:pPr>
              <a:buClr>
                <a:schemeClr val="accent5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Poklesy poddolovaných území při hlubinné těžbě</a:t>
            </a:r>
          </a:p>
          <a:p>
            <a:pPr>
              <a:buClr>
                <a:schemeClr val="accent5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Vznik hald  - antropogenní reliéfy</a:t>
            </a:r>
          </a:p>
          <a:p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Ropa a zemní plyn:</a:t>
            </a:r>
          </a:p>
          <a:p>
            <a:pPr>
              <a:buClr>
                <a:schemeClr val="accent5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Těžní věže v krajině</a:t>
            </a:r>
          </a:p>
          <a:p>
            <a:pPr>
              <a:buClr>
                <a:schemeClr val="accent5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Ropné havárie – únik ropy, oleje – až 10 mil. tun ročně</a:t>
            </a:r>
          </a:p>
          <a:p>
            <a:pPr>
              <a:buClr>
                <a:schemeClr val="accent5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Války a terorismus</a:t>
            </a:r>
          </a:p>
          <a:p>
            <a:pPr>
              <a:buClr>
                <a:schemeClr val="accent5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800" dirty="0" smtClean="0"/>
              <a:t>Likvidace zemního plynu hořením</a:t>
            </a:r>
          </a:p>
          <a:p>
            <a:pPr marL="0" indent="0">
              <a:buNone/>
            </a:pP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1606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5">
                <a:lumMod val="75000"/>
              </a:schemeClr>
            </a:solidFill>
          </a:ln>
          <a:effectLst>
            <a:softEdge rad="63500"/>
          </a:effectLst>
        </p:spPr>
        <p:txBody>
          <a:bodyPr/>
          <a:lstStyle/>
          <a:p>
            <a:r>
              <a:rPr lang="cs-CZ" dirty="0" smtClean="0"/>
              <a:t>Průmyslová výroba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2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Antropogenní tvary – změna reliéfu</a:t>
            </a:r>
          </a:p>
          <a:p>
            <a:pPr>
              <a:buClr>
                <a:schemeClr val="bg2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Skládky odpadního materiálu</a:t>
            </a:r>
          </a:p>
          <a:p>
            <a:pPr>
              <a:buClr>
                <a:schemeClr val="bg2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Výstavba komunikací, skladů</a:t>
            </a:r>
          </a:p>
          <a:p>
            <a:pPr>
              <a:buClr>
                <a:schemeClr val="bg2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Plýtvání surovinami bez recyklace</a:t>
            </a:r>
          </a:p>
          <a:p>
            <a:pPr>
              <a:buClr>
                <a:schemeClr val="bg2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Znečištění ovzduší plynnými i pevnými látkami – oxid uhličitý, oxidy síry a dusíku – kyselé deště a skleníkový efekt</a:t>
            </a:r>
          </a:p>
          <a:p>
            <a:pPr>
              <a:buClr>
                <a:schemeClr val="bg2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Smog</a:t>
            </a:r>
          </a:p>
          <a:p>
            <a:pPr>
              <a:buClr>
                <a:schemeClr val="bg2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Znečištění vody a také velká spotřeba</a:t>
            </a:r>
          </a:p>
          <a:p>
            <a:pPr>
              <a:buClr>
                <a:schemeClr val="bg2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Znečištění půdy a vliv exhalací na porost</a:t>
            </a:r>
          </a:p>
          <a:p>
            <a:pPr>
              <a:buClr>
                <a:schemeClr val="bg2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dirty="0" smtClean="0"/>
          </a:p>
          <a:p>
            <a:pPr>
              <a:buClr>
                <a:schemeClr val="bg2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dirty="0" smtClean="0"/>
          </a:p>
          <a:p>
            <a:pPr>
              <a:buClr>
                <a:schemeClr val="bg2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dirty="0" smtClean="0"/>
          </a:p>
          <a:p>
            <a:pPr>
              <a:buClr>
                <a:schemeClr val="bg2">
                  <a:lumMod val="50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913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cs-CZ" dirty="0" smtClean="0"/>
              <a:t>Doprava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pPr>
              <a:buClr>
                <a:schemeClr val="bg2">
                  <a:lumMod val="2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Exhalace, hluk, otřesy, vibrace,</a:t>
            </a:r>
          </a:p>
          <a:p>
            <a:pPr>
              <a:buClr>
                <a:schemeClr val="bg2">
                  <a:lumMod val="2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Zábor půdy a lesa pro nové komunikace</a:t>
            </a:r>
          </a:p>
          <a:p>
            <a:pPr>
              <a:buClr>
                <a:schemeClr val="bg2">
                  <a:lumMod val="2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Přerušení volné migrace zvířat</a:t>
            </a:r>
          </a:p>
          <a:p>
            <a:pPr>
              <a:buClr>
                <a:schemeClr val="bg2">
                  <a:lumMod val="2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Narušení reliéfu a vzhledu krajiny</a:t>
            </a:r>
          </a:p>
          <a:p>
            <a:pPr>
              <a:buClr>
                <a:schemeClr val="bg2">
                  <a:lumMod val="2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Výstavba velkých vodních děl pro vodní d.</a:t>
            </a:r>
          </a:p>
          <a:p>
            <a:pPr>
              <a:buClr>
                <a:schemeClr val="bg2">
                  <a:lumMod val="2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cs-CZ" dirty="0" smtClean="0"/>
              <a:t>Úniky benzínu a oleje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7304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542</Words>
  <Application>Microsoft Office PowerPoint</Application>
  <PresentationFormat>Předvádění na obrazovce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Prezentace aplikace PowerPoint</vt:lpstr>
      <vt:lpstr>Prezentace aplikace PowerPoint</vt:lpstr>
      <vt:lpstr>Společensko-hospodářské vlivy na krajinu a životní prostředí</vt:lpstr>
      <vt:lpstr>Zemědělství ovlivňuje krajinu nejdéle</vt:lpstr>
      <vt:lpstr>Nejpodstatnější vlivy na život na Zemi</vt:lpstr>
      <vt:lpstr>Těžba nerostných surovin</vt:lpstr>
      <vt:lpstr>Prezentace aplikace PowerPoint</vt:lpstr>
      <vt:lpstr>Průmyslová výroba</vt:lpstr>
      <vt:lpstr>Doprava</vt:lpstr>
      <vt:lpstr>Urbanizace – rozrůstání se měst</vt:lpstr>
      <vt:lpstr>Lesnictví a vodní hospodářství</vt:lpstr>
      <vt:lpstr>Cestovní ruch a rekreace</vt:lpstr>
      <vt:lpstr>Prezentace aplikace PowerPoint</vt:lpstr>
      <vt:lpstr>Prezentace aplikace PowerPoint</vt:lpstr>
      <vt:lpstr>Prezentace aplikace PowerPoint</vt:lpstr>
      <vt:lpstr>Zdroje obrázků: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Společenskohospodářské vlivy na krajinu a životní prostředí</dc:title>
  <dc:creator>Jolly</dc:creator>
  <cp:lastModifiedBy>User</cp:lastModifiedBy>
  <cp:revision>13</cp:revision>
  <dcterms:created xsi:type="dcterms:W3CDTF">2014-09-23T16:10:44Z</dcterms:created>
  <dcterms:modified xsi:type="dcterms:W3CDTF">2014-10-30T14:56:11Z</dcterms:modified>
</cp:coreProperties>
</file>